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 id="2147483669" r:id="rId5"/>
  </p:sldMasterIdLst>
  <p:notesMasterIdLst>
    <p:notesMasterId r:id="rId22"/>
  </p:notesMasterIdLst>
  <p:handoutMasterIdLst>
    <p:handoutMasterId r:id="rId23"/>
  </p:handoutMasterIdLst>
  <p:sldIdLst>
    <p:sldId id="418" r:id="rId6"/>
    <p:sldId id="455" r:id="rId7"/>
    <p:sldId id="456" r:id="rId8"/>
    <p:sldId id="442" r:id="rId9"/>
    <p:sldId id="440" r:id="rId10"/>
    <p:sldId id="443" r:id="rId11"/>
    <p:sldId id="444" r:id="rId12"/>
    <p:sldId id="445" r:id="rId13"/>
    <p:sldId id="446" r:id="rId14"/>
    <p:sldId id="448" r:id="rId15"/>
    <p:sldId id="447" r:id="rId16"/>
    <p:sldId id="452" r:id="rId17"/>
    <p:sldId id="449" r:id="rId18"/>
    <p:sldId id="450" r:id="rId19"/>
    <p:sldId id="451" r:id="rId20"/>
    <p:sldId id="425" r:id="rId21"/>
  </p:sldIdLst>
  <p:sldSz cx="9144000" cy="6858000" type="screen4x3"/>
  <p:notesSz cx="7026275" cy="931227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10">
          <p15:clr>
            <a:srgbClr val="A4A3A4"/>
          </p15:clr>
        </p15:guide>
        <p15:guide id="2" orient="horz" pos="3789">
          <p15:clr>
            <a:srgbClr val="A4A3A4"/>
          </p15:clr>
        </p15:guide>
        <p15:guide id="3" orient="horz" pos="687">
          <p15:clr>
            <a:srgbClr val="A4A3A4"/>
          </p15:clr>
        </p15:guide>
        <p15:guide id="4" orient="horz" pos="205">
          <p15:clr>
            <a:srgbClr val="A4A3A4"/>
          </p15:clr>
        </p15:guide>
        <p15:guide id="5" orient="horz" pos="830">
          <p15:clr>
            <a:srgbClr val="A4A3A4"/>
          </p15:clr>
        </p15:guide>
        <p15:guide id="6" orient="horz" pos="971">
          <p15:clr>
            <a:srgbClr val="A4A3A4"/>
          </p15:clr>
        </p15:guide>
        <p15:guide id="7" orient="horz" pos="3908">
          <p15:clr>
            <a:srgbClr val="A4A3A4"/>
          </p15:clr>
        </p15:guide>
        <p15:guide id="8" orient="horz" pos="4114">
          <p15:clr>
            <a:srgbClr val="A4A3A4"/>
          </p15:clr>
        </p15:guide>
        <p15:guide id="9" pos="5471">
          <p15:clr>
            <a:srgbClr val="A4A3A4"/>
          </p15:clr>
        </p15:guide>
        <p15:guide id="10" pos="288">
          <p15:clr>
            <a:srgbClr val="A4A3A4"/>
          </p15:clr>
        </p15:guide>
        <p15:guide id="11" pos="2808">
          <p15:clr>
            <a:srgbClr val="A4A3A4"/>
          </p15:clr>
        </p15:guide>
        <p15:guide id="12" pos="2955">
          <p15:clr>
            <a:srgbClr val="A4A3A4"/>
          </p15:clr>
        </p15:guide>
        <p15:guide id="13" pos="2067">
          <p15:clr>
            <a:srgbClr val="A4A3A4"/>
          </p15:clr>
        </p15:guide>
        <p15:guide id="14" pos="1923">
          <p15:clr>
            <a:srgbClr val="A4A3A4"/>
          </p15:clr>
        </p15:guide>
        <p15:guide id="15" pos="3695">
          <p15:clr>
            <a:srgbClr val="A4A3A4"/>
          </p15:clr>
        </p15:guide>
        <p15:guide id="16" pos="3834">
          <p15:clr>
            <a:srgbClr val="A4A3A4"/>
          </p15:clr>
        </p15:guide>
      </p15:sldGuideLst>
    </p:ext>
    <p:ext uri="{2D200454-40CA-4A62-9FC3-DE9A4176ACB9}">
      <p15:notesGuideLst xmlns:p15="http://schemas.microsoft.com/office/powerpoint/2012/main">
        <p15:guide id="1" orient="horz" pos="2933" userDrawn="1">
          <p15:clr>
            <a:srgbClr val="A4A3A4"/>
          </p15:clr>
        </p15:guide>
        <p15:guide id="2" pos="2213"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180E"/>
    <a:srgbClr val="66CCFF"/>
    <a:srgbClr val="FF5050"/>
    <a:srgbClr val="FF7C80"/>
    <a:srgbClr val="008000"/>
    <a:srgbClr val="FF66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8037" autoAdjust="0"/>
    <p:restoredTop sz="79100" autoAdjust="0"/>
  </p:normalViewPr>
  <p:slideViewPr>
    <p:cSldViewPr snapToGrid="0" snapToObjects="1" showGuides="1">
      <p:cViewPr varScale="1">
        <p:scale>
          <a:sx n="72" d="100"/>
          <a:sy n="72" d="100"/>
        </p:scale>
        <p:origin x="1386" y="72"/>
      </p:cViewPr>
      <p:guideLst>
        <p:guide orient="horz" pos="3710"/>
        <p:guide orient="horz" pos="3789"/>
        <p:guide orient="horz" pos="687"/>
        <p:guide orient="horz" pos="205"/>
        <p:guide orient="horz" pos="830"/>
        <p:guide orient="horz" pos="971"/>
        <p:guide orient="horz" pos="3908"/>
        <p:guide orient="horz" pos="4114"/>
        <p:guide pos="5471"/>
        <p:guide pos="288"/>
        <p:guide pos="2808"/>
        <p:guide pos="2955"/>
        <p:guide pos="2067"/>
        <p:guide pos="1923"/>
        <p:guide pos="3695"/>
        <p:guide pos="3834"/>
      </p:guideLst>
    </p:cSldViewPr>
  </p:slideViewPr>
  <p:outlineViewPr>
    <p:cViewPr>
      <p:scale>
        <a:sx n="33" d="100"/>
        <a:sy n="33" d="100"/>
      </p:scale>
      <p:origin x="0" y="0"/>
    </p:cViewPr>
  </p:outlineViewPr>
  <p:notesTextViewPr>
    <p:cViewPr>
      <p:scale>
        <a:sx n="125" d="100"/>
        <a:sy n="125" d="100"/>
      </p:scale>
      <p:origin x="0" y="0"/>
    </p:cViewPr>
  </p:notesTextViewPr>
  <p:sorterViewPr>
    <p:cViewPr>
      <p:scale>
        <a:sx n="66" d="100"/>
        <a:sy n="66" d="100"/>
      </p:scale>
      <p:origin x="0" y="0"/>
    </p:cViewPr>
  </p:sorterViewPr>
  <p:notesViewPr>
    <p:cSldViewPr snapToGrid="0" snapToObjects="1" showGuides="1">
      <p:cViewPr>
        <p:scale>
          <a:sx n="70" d="100"/>
          <a:sy n="70" d="100"/>
        </p:scale>
        <p:origin x="-2766" y="-72"/>
      </p:cViewPr>
      <p:guideLst>
        <p:guide orient="horz" pos="2933"/>
        <p:guide pos="2213"/>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theme" Target="theme/theme1.xml"/><Relationship Id="rId3" Type="http://schemas.openxmlformats.org/officeDocument/2006/relationships/customXml" Target="../customXml/item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handoutMaster" Target="handoutMasters/handoutMaster1.xml"/><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 Id="rId27"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r>
              <a:rPr lang="en-US" sz="2000" b="1" dirty="0" smtClean="0"/>
              <a:t>AGI Limits on Crop Insurance</a:t>
            </a:r>
          </a:p>
          <a:p>
            <a:pPr>
              <a:defRPr/>
            </a:pPr>
            <a:r>
              <a:rPr lang="en-US" sz="2000" b="1" dirty="0" smtClean="0"/>
              <a:t>Coburn-Durbin Vote in 2013</a:t>
            </a:r>
            <a:endParaRPr lang="en-US" sz="2000" b="1" dirty="0"/>
          </a:p>
        </c:rich>
      </c:tx>
      <c:layout/>
      <c:overlay val="0"/>
      <c:spPr>
        <a:noFill/>
        <a:ln>
          <a:noFill/>
        </a:ln>
        <a:effectLst/>
      </c:spPr>
      <c:txPr>
        <a:bodyPr rot="0" spcFirstLastPara="1" vertOverflow="ellipsis" vert="horz" wrap="square" anchor="ctr" anchorCtr="1"/>
        <a:lstStyle/>
        <a:p>
          <a:pPr>
            <a:defRPr sz="1862"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stacked"/>
        <c:varyColors val="0"/>
        <c:ser>
          <c:idx val="0"/>
          <c:order val="0"/>
          <c:tx>
            <c:strRef>
              <c:f>Sheet1!$B$1</c:f>
              <c:strCache>
                <c:ptCount val="1"/>
                <c:pt idx="0">
                  <c:v>Republican</c:v>
                </c:pt>
              </c:strCache>
            </c:strRef>
          </c:tx>
          <c:spPr>
            <a:solidFill>
              <a:srgbClr val="FF0000"/>
            </a:solidFill>
            <a:ln>
              <a:noFill/>
            </a:ln>
            <a:effectLst/>
          </c:spPr>
          <c:invertIfNegative val="0"/>
          <c:cat>
            <c:strRef>
              <c:f>Sheet1!$A$2:$A$4</c:f>
              <c:strCache>
                <c:ptCount val="3"/>
                <c:pt idx="0">
                  <c:v>Yes</c:v>
                </c:pt>
                <c:pt idx="1">
                  <c:v>No</c:v>
                </c:pt>
                <c:pt idx="2">
                  <c:v>No Vote</c:v>
                </c:pt>
              </c:strCache>
            </c:strRef>
          </c:cat>
          <c:val>
            <c:numRef>
              <c:f>Sheet1!$B$2:$B$4</c:f>
              <c:numCache>
                <c:formatCode>General</c:formatCode>
                <c:ptCount val="3"/>
                <c:pt idx="0">
                  <c:v>22</c:v>
                </c:pt>
                <c:pt idx="1">
                  <c:v>18</c:v>
                </c:pt>
                <c:pt idx="2">
                  <c:v>5</c:v>
                </c:pt>
              </c:numCache>
            </c:numRef>
          </c:val>
        </c:ser>
        <c:ser>
          <c:idx val="1"/>
          <c:order val="1"/>
          <c:tx>
            <c:strRef>
              <c:f>Sheet1!$C$1</c:f>
              <c:strCache>
                <c:ptCount val="1"/>
                <c:pt idx="0">
                  <c:v>Democrat</c:v>
                </c:pt>
              </c:strCache>
            </c:strRef>
          </c:tx>
          <c:spPr>
            <a:solidFill>
              <a:srgbClr val="0070C0"/>
            </a:solidFill>
            <a:ln>
              <a:noFill/>
            </a:ln>
            <a:effectLst/>
          </c:spPr>
          <c:invertIfNegative val="0"/>
          <c:cat>
            <c:strRef>
              <c:f>Sheet1!$A$2:$A$4</c:f>
              <c:strCache>
                <c:ptCount val="3"/>
                <c:pt idx="0">
                  <c:v>Yes</c:v>
                </c:pt>
                <c:pt idx="1">
                  <c:v>No</c:v>
                </c:pt>
                <c:pt idx="2">
                  <c:v>No Vote</c:v>
                </c:pt>
              </c:strCache>
            </c:strRef>
          </c:cat>
          <c:val>
            <c:numRef>
              <c:f>Sheet1!$C$2:$C$4</c:f>
              <c:numCache>
                <c:formatCode>General</c:formatCode>
                <c:ptCount val="3"/>
                <c:pt idx="0">
                  <c:v>37</c:v>
                </c:pt>
                <c:pt idx="1">
                  <c:v>15</c:v>
                </c:pt>
                <c:pt idx="2">
                  <c:v>3</c:v>
                </c:pt>
              </c:numCache>
            </c:numRef>
          </c:val>
        </c:ser>
        <c:dLbls>
          <c:showLegendKey val="0"/>
          <c:showVal val="0"/>
          <c:showCatName val="0"/>
          <c:showSerName val="0"/>
          <c:showPercent val="0"/>
          <c:showBubbleSize val="0"/>
        </c:dLbls>
        <c:gapWidth val="150"/>
        <c:overlap val="100"/>
        <c:axId val="363038336"/>
        <c:axId val="363038728"/>
      </c:barChart>
      <c:catAx>
        <c:axId val="36303833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3038728"/>
        <c:crosses val="autoZero"/>
        <c:auto val="1"/>
        <c:lblAlgn val="ctr"/>
        <c:lblOffset val="100"/>
        <c:noMultiLvlLbl val="0"/>
      </c:catAx>
      <c:valAx>
        <c:axId val="363038728"/>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363038336"/>
        <c:crosses val="autoZero"/>
        <c:crossBetween val="between"/>
      </c:valAx>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Votes in Favor of the Kind </a:t>
            </a:r>
            <a:r>
              <a:rPr lang="en-US" sz="2000" b="1" dirty="0" smtClean="0"/>
              <a:t>Amendment in 2013</a:t>
            </a:r>
            <a:endParaRPr lang="en-US" sz="2000" b="1" dirty="0"/>
          </a:p>
        </c:rich>
      </c:tx>
      <c:layout>
        <c:manualLayout>
          <c:xMode val="edge"/>
          <c:yMode val="edge"/>
          <c:x val="0.1118821473565794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Votes in Favor of the Kind Amendment</c:v>
                </c:pt>
              </c:strCache>
            </c:strRef>
          </c:tx>
          <c:dPt>
            <c:idx val="0"/>
            <c:bubble3D val="0"/>
            <c:spPr>
              <a:solidFill>
                <a:srgbClr val="FF0000"/>
              </a:solidFill>
              <a:ln w="19050">
                <a:solidFill>
                  <a:schemeClr val="lt1"/>
                </a:solidFill>
              </a:ln>
              <a:effectLst/>
            </c:spPr>
          </c:dPt>
          <c:dPt>
            <c:idx val="1"/>
            <c:bubble3D val="0"/>
            <c:spPr>
              <a:solidFill>
                <a:srgbClr val="0070C0"/>
              </a:solidFill>
              <a:ln w="19050">
                <a:solidFill>
                  <a:schemeClr val="lt1"/>
                </a:solidFill>
              </a:ln>
              <a:effectLst/>
            </c:spPr>
          </c:dPt>
          <c:cat>
            <c:strRef>
              <c:f>Sheet1!$A$2:$A$3</c:f>
              <c:strCache>
                <c:ptCount val="2"/>
                <c:pt idx="0">
                  <c:v>Republicans</c:v>
                </c:pt>
                <c:pt idx="1">
                  <c:v>Democrats</c:v>
                </c:pt>
              </c:strCache>
            </c:strRef>
          </c:cat>
          <c:val>
            <c:numRef>
              <c:f>Sheet1!$B$2:$B$3</c:f>
              <c:numCache>
                <c:formatCode>General</c:formatCode>
                <c:ptCount val="2"/>
                <c:pt idx="0">
                  <c:v>74</c:v>
                </c:pt>
                <c:pt idx="1">
                  <c:v>134</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r>
              <a:rPr lang="en-US" sz="2000" b="1" dirty="0"/>
              <a:t>Votes </a:t>
            </a:r>
            <a:r>
              <a:rPr lang="en-US" sz="2000" b="1" dirty="0" smtClean="0"/>
              <a:t>Against the </a:t>
            </a:r>
            <a:r>
              <a:rPr lang="en-US" sz="2000" b="1" dirty="0"/>
              <a:t>Kind </a:t>
            </a:r>
            <a:r>
              <a:rPr lang="en-US" sz="2000" b="1" dirty="0" smtClean="0"/>
              <a:t>Amendment in 2013</a:t>
            </a:r>
            <a:endParaRPr lang="en-US" sz="2000" b="1" dirty="0"/>
          </a:p>
        </c:rich>
      </c:tx>
      <c:layout>
        <c:manualLayout>
          <c:xMode val="edge"/>
          <c:yMode val="edge"/>
          <c:x val="0.11188214735657949"/>
          <c:y val="0"/>
        </c:manualLayout>
      </c:layout>
      <c:overlay val="0"/>
      <c:spPr>
        <a:noFill/>
        <a:ln>
          <a:noFill/>
        </a:ln>
        <a:effectLst/>
      </c:spPr>
      <c:txPr>
        <a:bodyPr rot="0" spcFirstLastPara="1" vertOverflow="ellipsis" vert="horz" wrap="square" anchor="ctr" anchorCtr="1"/>
        <a:lstStyle/>
        <a:p>
          <a:pPr>
            <a:defRPr sz="20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Votes in Favor of the Kind Amendment</c:v>
                </c:pt>
              </c:strCache>
            </c:strRef>
          </c:tx>
          <c:dPt>
            <c:idx val="0"/>
            <c:bubble3D val="0"/>
            <c:spPr>
              <a:solidFill>
                <a:srgbClr val="FF0000"/>
              </a:solidFill>
              <a:ln w="19050">
                <a:solidFill>
                  <a:schemeClr val="lt1"/>
                </a:solidFill>
              </a:ln>
              <a:effectLst/>
            </c:spPr>
          </c:dPt>
          <c:dPt>
            <c:idx val="1"/>
            <c:bubble3D val="0"/>
            <c:spPr>
              <a:solidFill>
                <a:srgbClr val="0070C0"/>
              </a:solidFill>
              <a:ln w="19050">
                <a:solidFill>
                  <a:schemeClr val="lt1"/>
                </a:solidFill>
              </a:ln>
              <a:effectLst/>
            </c:spPr>
          </c:dPt>
          <c:cat>
            <c:strRef>
              <c:f>Sheet1!$A$2:$A$3</c:f>
              <c:strCache>
                <c:ptCount val="2"/>
                <c:pt idx="0">
                  <c:v>Republicans</c:v>
                </c:pt>
                <c:pt idx="1">
                  <c:v>Democrats</c:v>
                </c:pt>
              </c:strCache>
            </c:strRef>
          </c:cat>
          <c:val>
            <c:numRef>
              <c:f>Sheet1!$B$2:$B$3</c:f>
              <c:numCache>
                <c:formatCode>General</c:formatCode>
                <c:ptCount val="2"/>
                <c:pt idx="0">
                  <c:v>159</c:v>
                </c:pt>
                <c:pt idx="1">
                  <c:v>68</c:v>
                </c:pt>
              </c:numCache>
            </c:numRef>
          </c:val>
        </c:ser>
        <c:dLbls>
          <c:showLegendKey val="0"/>
          <c:showVal val="0"/>
          <c:showCatName val="0"/>
          <c:showSerName val="0"/>
          <c:showPercent val="0"/>
          <c:showBubbleSize val="0"/>
          <c:showLeaderLines val="1"/>
        </c:dLbls>
        <c:firstSliceAng val="0"/>
      </c:pieChart>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4719" cy="465614"/>
          </a:xfrm>
          <a:prstGeom prst="rect">
            <a:avLst/>
          </a:prstGeom>
        </p:spPr>
        <p:txBody>
          <a:bodyPr vert="horz" lIns="92468" tIns="46235" rIns="92468" bIns="46235" rtlCol="0"/>
          <a:lstStyle>
            <a:lvl1pPr algn="l">
              <a:defRPr sz="1200"/>
            </a:lvl1pPr>
          </a:lstStyle>
          <a:p>
            <a:endParaRPr lang="en-US"/>
          </a:p>
        </p:txBody>
      </p:sp>
      <p:sp>
        <p:nvSpPr>
          <p:cNvPr id="3" name="Date Placeholder 2"/>
          <p:cNvSpPr>
            <a:spLocks noGrp="1"/>
          </p:cNvSpPr>
          <p:nvPr>
            <p:ph type="dt" sz="quarter" idx="1"/>
          </p:nvPr>
        </p:nvSpPr>
        <p:spPr>
          <a:xfrm>
            <a:off x="3979930" y="1"/>
            <a:ext cx="3044719" cy="465614"/>
          </a:xfrm>
          <a:prstGeom prst="rect">
            <a:avLst/>
          </a:prstGeom>
        </p:spPr>
        <p:txBody>
          <a:bodyPr vert="horz" lIns="92468" tIns="46235" rIns="92468" bIns="46235" rtlCol="0"/>
          <a:lstStyle>
            <a:lvl1pPr algn="r">
              <a:defRPr sz="1200"/>
            </a:lvl1pPr>
          </a:lstStyle>
          <a:p>
            <a:fld id="{A6FC7216-1917-0446-B434-0ADDFFD1BE42}" type="datetimeFigureOut">
              <a:rPr lang="en-US" smtClean="0"/>
              <a:pPr/>
              <a:t>6/30/2015</a:t>
            </a:fld>
            <a:endParaRPr lang="en-US"/>
          </a:p>
        </p:txBody>
      </p:sp>
      <p:sp>
        <p:nvSpPr>
          <p:cNvPr id="4" name="Footer Placeholder 3"/>
          <p:cNvSpPr>
            <a:spLocks noGrp="1"/>
          </p:cNvSpPr>
          <p:nvPr>
            <p:ph type="ftr" sz="quarter" idx="2"/>
          </p:nvPr>
        </p:nvSpPr>
        <p:spPr>
          <a:xfrm>
            <a:off x="0" y="8845046"/>
            <a:ext cx="3044719" cy="465614"/>
          </a:xfrm>
          <a:prstGeom prst="rect">
            <a:avLst/>
          </a:prstGeom>
        </p:spPr>
        <p:txBody>
          <a:bodyPr vert="horz" lIns="92468" tIns="46235" rIns="92468" bIns="46235" rtlCol="0" anchor="b"/>
          <a:lstStyle>
            <a:lvl1pPr algn="l">
              <a:defRPr sz="1200"/>
            </a:lvl1pPr>
          </a:lstStyle>
          <a:p>
            <a:endParaRPr lang="en-US"/>
          </a:p>
        </p:txBody>
      </p:sp>
      <p:sp>
        <p:nvSpPr>
          <p:cNvPr id="5" name="Slide Number Placeholder 4"/>
          <p:cNvSpPr>
            <a:spLocks noGrp="1"/>
          </p:cNvSpPr>
          <p:nvPr>
            <p:ph type="sldNum" sz="quarter" idx="3"/>
          </p:nvPr>
        </p:nvSpPr>
        <p:spPr>
          <a:xfrm>
            <a:off x="3979930" y="8845046"/>
            <a:ext cx="3044719" cy="465614"/>
          </a:xfrm>
          <a:prstGeom prst="rect">
            <a:avLst/>
          </a:prstGeom>
        </p:spPr>
        <p:txBody>
          <a:bodyPr vert="horz" lIns="92468" tIns="46235" rIns="92468" bIns="46235" rtlCol="0" anchor="b"/>
          <a:lstStyle>
            <a:lvl1pPr algn="r">
              <a:defRPr sz="1200"/>
            </a:lvl1pPr>
          </a:lstStyle>
          <a:p>
            <a:fld id="{DA276BB6-5980-9B44-BAE0-B201C3328271}" type="slidenum">
              <a:rPr lang="en-US" smtClean="0"/>
              <a:pPr/>
              <a:t>‹#›</a:t>
            </a:fld>
            <a:endParaRPr lang="en-US"/>
          </a:p>
        </p:txBody>
      </p:sp>
    </p:spTree>
    <p:extLst>
      <p:ext uri="{BB962C8B-B14F-4D97-AF65-F5344CB8AC3E}">
        <p14:creationId xmlns:p14="http://schemas.microsoft.com/office/powerpoint/2010/main" val="370383017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44719" cy="465614"/>
          </a:xfrm>
          <a:prstGeom prst="rect">
            <a:avLst/>
          </a:prstGeom>
        </p:spPr>
        <p:txBody>
          <a:bodyPr vert="horz" lIns="92468" tIns="46235" rIns="92468" bIns="46235" rtlCol="0"/>
          <a:lstStyle>
            <a:lvl1pPr algn="l">
              <a:defRPr sz="1200"/>
            </a:lvl1pPr>
          </a:lstStyle>
          <a:p>
            <a:endParaRPr lang="en-US"/>
          </a:p>
        </p:txBody>
      </p:sp>
      <p:sp>
        <p:nvSpPr>
          <p:cNvPr id="3" name="Date Placeholder 2"/>
          <p:cNvSpPr>
            <a:spLocks noGrp="1"/>
          </p:cNvSpPr>
          <p:nvPr>
            <p:ph type="dt" idx="1"/>
          </p:nvPr>
        </p:nvSpPr>
        <p:spPr>
          <a:xfrm>
            <a:off x="3979930" y="1"/>
            <a:ext cx="3044719" cy="465614"/>
          </a:xfrm>
          <a:prstGeom prst="rect">
            <a:avLst/>
          </a:prstGeom>
        </p:spPr>
        <p:txBody>
          <a:bodyPr vert="horz" lIns="92468" tIns="46235" rIns="92468" bIns="46235" rtlCol="0"/>
          <a:lstStyle>
            <a:lvl1pPr algn="r">
              <a:defRPr sz="1200"/>
            </a:lvl1pPr>
          </a:lstStyle>
          <a:p>
            <a:fld id="{492DA0B6-6776-F145-BB6A-8E66AEB808B0}" type="datetimeFigureOut">
              <a:rPr lang="en-US" smtClean="0"/>
              <a:pPr/>
              <a:t>6/30/2015</a:t>
            </a:fld>
            <a:endParaRPr lang="en-US"/>
          </a:p>
        </p:txBody>
      </p:sp>
      <p:sp>
        <p:nvSpPr>
          <p:cNvPr id="4" name="Slide Image Placeholder 3"/>
          <p:cNvSpPr>
            <a:spLocks noGrp="1" noRot="1" noChangeAspect="1"/>
          </p:cNvSpPr>
          <p:nvPr>
            <p:ph type="sldImg" idx="2"/>
          </p:nvPr>
        </p:nvSpPr>
        <p:spPr>
          <a:xfrm>
            <a:off x="1185863" y="698500"/>
            <a:ext cx="4654550" cy="3490913"/>
          </a:xfrm>
          <a:prstGeom prst="rect">
            <a:avLst/>
          </a:prstGeom>
          <a:noFill/>
          <a:ln w="12700">
            <a:solidFill>
              <a:prstClr val="black"/>
            </a:solidFill>
          </a:ln>
        </p:spPr>
        <p:txBody>
          <a:bodyPr vert="horz" lIns="92468" tIns="46235" rIns="92468" bIns="46235" rtlCol="0" anchor="ctr"/>
          <a:lstStyle/>
          <a:p>
            <a:endParaRPr lang="en-US"/>
          </a:p>
        </p:txBody>
      </p:sp>
      <p:sp>
        <p:nvSpPr>
          <p:cNvPr id="5" name="Notes Placeholder 4"/>
          <p:cNvSpPr>
            <a:spLocks noGrp="1"/>
          </p:cNvSpPr>
          <p:nvPr>
            <p:ph type="body" sz="quarter" idx="3"/>
          </p:nvPr>
        </p:nvSpPr>
        <p:spPr>
          <a:xfrm>
            <a:off x="702628" y="4423331"/>
            <a:ext cx="5621020" cy="4190524"/>
          </a:xfrm>
          <a:prstGeom prst="rect">
            <a:avLst/>
          </a:prstGeom>
        </p:spPr>
        <p:txBody>
          <a:bodyPr vert="horz" lIns="92468" tIns="46235" rIns="92468" bIns="46235"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45046"/>
            <a:ext cx="3044719" cy="465614"/>
          </a:xfrm>
          <a:prstGeom prst="rect">
            <a:avLst/>
          </a:prstGeom>
        </p:spPr>
        <p:txBody>
          <a:bodyPr vert="horz" lIns="92468" tIns="46235" rIns="92468" bIns="46235" rtlCol="0" anchor="b"/>
          <a:lstStyle>
            <a:lvl1pPr algn="l">
              <a:defRPr sz="1200"/>
            </a:lvl1pPr>
          </a:lstStyle>
          <a:p>
            <a:endParaRPr lang="en-US"/>
          </a:p>
        </p:txBody>
      </p:sp>
      <p:sp>
        <p:nvSpPr>
          <p:cNvPr id="7" name="Slide Number Placeholder 6"/>
          <p:cNvSpPr>
            <a:spLocks noGrp="1"/>
          </p:cNvSpPr>
          <p:nvPr>
            <p:ph type="sldNum" sz="quarter" idx="5"/>
          </p:nvPr>
        </p:nvSpPr>
        <p:spPr>
          <a:xfrm>
            <a:off x="3979930" y="8845046"/>
            <a:ext cx="3044719" cy="465614"/>
          </a:xfrm>
          <a:prstGeom prst="rect">
            <a:avLst/>
          </a:prstGeom>
        </p:spPr>
        <p:txBody>
          <a:bodyPr vert="horz" lIns="92468" tIns="46235" rIns="92468" bIns="46235" rtlCol="0" anchor="b"/>
          <a:lstStyle>
            <a:lvl1pPr algn="r">
              <a:defRPr sz="1200"/>
            </a:lvl1pPr>
          </a:lstStyle>
          <a:p>
            <a:fld id="{2C196F48-5C38-B549-981A-B90D07A4233F}" type="slidenum">
              <a:rPr lang="en-US" smtClean="0"/>
              <a:pPr/>
              <a:t>‹#›</a:t>
            </a:fld>
            <a:endParaRPr lang="en-US"/>
          </a:p>
        </p:txBody>
      </p:sp>
    </p:spTree>
    <p:extLst>
      <p:ext uri="{BB962C8B-B14F-4D97-AF65-F5344CB8AC3E}">
        <p14:creationId xmlns:p14="http://schemas.microsoft.com/office/powerpoint/2010/main" val="4178032094"/>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1</a:t>
            </a:fld>
            <a:endParaRPr lang="en-US"/>
          </a:p>
        </p:txBody>
      </p:sp>
    </p:spTree>
    <p:extLst>
      <p:ext uri="{BB962C8B-B14F-4D97-AF65-F5344CB8AC3E}">
        <p14:creationId xmlns:p14="http://schemas.microsoft.com/office/powerpoint/2010/main" val="87891019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10</a:t>
            </a:fld>
            <a:endParaRPr lang="en-US"/>
          </a:p>
        </p:txBody>
      </p:sp>
    </p:spTree>
    <p:extLst>
      <p:ext uri="{BB962C8B-B14F-4D97-AF65-F5344CB8AC3E}">
        <p14:creationId xmlns:p14="http://schemas.microsoft.com/office/powerpoint/2010/main" val="273024670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11</a:t>
            </a:fld>
            <a:endParaRPr lang="en-US"/>
          </a:p>
        </p:txBody>
      </p:sp>
    </p:spTree>
    <p:extLst>
      <p:ext uri="{BB962C8B-B14F-4D97-AF65-F5344CB8AC3E}">
        <p14:creationId xmlns:p14="http://schemas.microsoft.com/office/powerpoint/2010/main" val="26265838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12</a:t>
            </a:fld>
            <a:endParaRPr lang="en-US"/>
          </a:p>
        </p:txBody>
      </p:sp>
    </p:spTree>
    <p:extLst>
      <p:ext uri="{BB962C8B-B14F-4D97-AF65-F5344CB8AC3E}">
        <p14:creationId xmlns:p14="http://schemas.microsoft.com/office/powerpoint/2010/main" val="3079620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13</a:t>
            </a:fld>
            <a:endParaRPr lang="en-US"/>
          </a:p>
        </p:txBody>
      </p:sp>
    </p:spTree>
    <p:extLst>
      <p:ext uri="{BB962C8B-B14F-4D97-AF65-F5344CB8AC3E}">
        <p14:creationId xmlns:p14="http://schemas.microsoft.com/office/powerpoint/2010/main" val="8125121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14</a:t>
            </a:fld>
            <a:endParaRPr lang="en-US"/>
          </a:p>
        </p:txBody>
      </p:sp>
    </p:spTree>
    <p:extLst>
      <p:ext uri="{BB962C8B-B14F-4D97-AF65-F5344CB8AC3E}">
        <p14:creationId xmlns:p14="http://schemas.microsoft.com/office/powerpoint/2010/main" val="26409960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15</a:t>
            </a:fld>
            <a:endParaRPr lang="en-US"/>
          </a:p>
        </p:txBody>
      </p:sp>
    </p:spTree>
    <p:extLst>
      <p:ext uri="{BB962C8B-B14F-4D97-AF65-F5344CB8AC3E}">
        <p14:creationId xmlns:p14="http://schemas.microsoft.com/office/powerpoint/2010/main" val="67896685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16</a:t>
            </a:fld>
            <a:endParaRPr lang="en-US"/>
          </a:p>
        </p:txBody>
      </p:sp>
    </p:spTree>
    <p:extLst>
      <p:ext uri="{BB962C8B-B14F-4D97-AF65-F5344CB8AC3E}">
        <p14:creationId xmlns:p14="http://schemas.microsoft.com/office/powerpoint/2010/main" val="22040304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2</a:t>
            </a:fld>
            <a:endParaRPr lang="en-US"/>
          </a:p>
        </p:txBody>
      </p:sp>
    </p:spTree>
    <p:extLst>
      <p:ext uri="{BB962C8B-B14F-4D97-AF65-F5344CB8AC3E}">
        <p14:creationId xmlns:p14="http://schemas.microsoft.com/office/powerpoint/2010/main" val="2691911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Font typeface="Arial" pitchFamily="34" charset="0"/>
              <a:buNone/>
            </a:pPr>
            <a:endParaRPr lang="en-US"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3</a:t>
            </a:fld>
            <a:endParaRPr lang="en-US"/>
          </a:p>
        </p:txBody>
      </p:sp>
    </p:spTree>
    <p:extLst>
      <p:ext uri="{BB962C8B-B14F-4D97-AF65-F5344CB8AC3E}">
        <p14:creationId xmlns:p14="http://schemas.microsoft.com/office/powerpoint/2010/main" val="42782910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4</a:t>
            </a:fld>
            <a:endParaRPr lang="en-US"/>
          </a:p>
        </p:txBody>
      </p:sp>
    </p:spTree>
    <p:extLst>
      <p:ext uri="{BB962C8B-B14F-4D97-AF65-F5344CB8AC3E}">
        <p14:creationId xmlns:p14="http://schemas.microsoft.com/office/powerpoint/2010/main" val="29430437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5</a:t>
            </a:fld>
            <a:endParaRPr lang="en-US"/>
          </a:p>
        </p:txBody>
      </p:sp>
    </p:spTree>
    <p:extLst>
      <p:ext uri="{BB962C8B-B14F-4D97-AF65-F5344CB8AC3E}">
        <p14:creationId xmlns:p14="http://schemas.microsoft.com/office/powerpoint/2010/main" val="91643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628650" lvl="1" indent="-171450">
              <a:buFont typeface="Arial" panose="020B0604020202020204" pitchFamily="34" charset="0"/>
              <a:buChar char="•"/>
            </a:pPr>
            <a:endParaRPr lang="en-US" baseline="0" dirty="0" smtClean="0"/>
          </a:p>
        </p:txBody>
      </p:sp>
      <p:sp>
        <p:nvSpPr>
          <p:cNvPr id="4" name="Slide Number Placeholder 3"/>
          <p:cNvSpPr>
            <a:spLocks noGrp="1"/>
          </p:cNvSpPr>
          <p:nvPr>
            <p:ph type="sldNum" sz="quarter" idx="10"/>
          </p:nvPr>
        </p:nvSpPr>
        <p:spPr/>
        <p:txBody>
          <a:bodyPr/>
          <a:lstStyle/>
          <a:p>
            <a:fld id="{2C196F48-5C38-B549-981A-B90D07A4233F}" type="slidenum">
              <a:rPr lang="en-US" smtClean="0"/>
              <a:pPr/>
              <a:t>6</a:t>
            </a:fld>
            <a:endParaRPr lang="en-US"/>
          </a:p>
        </p:txBody>
      </p:sp>
    </p:spTree>
    <p:extLst>
      <p:ext uri="{BB962C8B-B14F-4D97-AF65-F5344CB8AC3E}">
        <p14:creationId xmlns:p14="http://schemas.microsoft.com/office/powerpoint/2010/main" val="278401794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7</a:t>
            </a:fld>
            <a:endParaRPr lang="en-US"/>
          </a:p>
        </p:txBody>
      </p:sp>
    </p:spTree>
    <p:extLst>
      <p:ext uri="{BB962C8B-B14F-4D97-AF65-F5344CB8AC3E}">
        <p14:creationId xmlns:p14="http://schemas.microsoft.com/office/powerpoint/2010/main" val="48730071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8</a:t>
            </a:fld>
            <a:endParaRPr lang="en-US"/>
          </a:p>
        </p:txBody>
      </p:sp>
    </p:spTree>
    <p:extLst>
      <p:ext uri="{BB962C8B-B14F-4D97-AF65-F5344CB8AC3E}">
        <p14:creationId xmlns:p14="http://schemas.microsoft.com/office/powerpoint/2010/main" val="38553895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10"/>
          </p:nvPr>
        </p:nvSpPr>
        <p:spPr/>
        <p:txBody>
          <a:bodyPr/>
          <a:lstStyle/>
          <a:p>
            <a:fld id="{2C196F48-5C38-B549-981A-B90D07A4233F}" type="slidenum">
              <a:rPr lang="en-US" smtClean="0"/>
              <a:pPr/>
              <a:t>9</a:t>
            </a:fld>
            <a:endParaRPr lang="en-US"/>
          </a:p>
        </p:txBody>
      </p:sp>
    </p:spTree>
    <p:extLst>
      <p:ext uri="{BB962C8B-B14F-4D97-AF65-F5344CB8AC3E}">
        <p14:creationId xmlns:p14="http://schemas.microsoft.com/office/powerpoint/2010/main" val="100073368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 Id="rId5" Type="http://schemas.openxmlformats.org/officeDocument/2006/relationships/image" Target="../media/image7.png"/><Relationship Id="rId4" Type="http://schemas.openxmlformats.org/officeDocument/2006/relationships/image" Target="../media/image6.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p:spTree>
      <p:nvGrpSpPr>
        <p:cNvPr id="1" name=""/>
        <p:cNvGrpSpPr/>
        <p:nvPr/>
      </p:nvGrpSpPr>
      <p:grpSpPr>
        <a:xfrm>
          <a:off x="0" y="0"/>
          <a:ext cx="0" cy="0"/>
          <a:chOff x="0" y="0"/>
          <a:chExt cx="0" cy="0"/>
        </a:xfrm>
      </p:grpSpPr>
      <p:pic>
        <p:nvPicPr>
          <p:cNvPr id="8" name="Picture 7" descr="2010_JDCreditBuilding_133823.jpg"/>
          <p:cNvPicPr>
            <a:picLocks noChangeAspect="1"/>
          </p:cNvPicPr>
          <p:nvPr userDrawn="1"/>
        </p:nvPicPr>
        <p:blipFill>
          <a:blip r:embed="rId2"/>
          <a:srcRect t="16460" b="11044"/>
          <a:stretch>
            <a:fillRect/>
          </a:stretch>
        </p:blipFill>
        <p:spPr>
          <a:xfrm>
            <a:off x="0" y="1541464"/>
            <a:ext cx="9144000" cy="5316537"/>
          </a:xfrm>
          <a:prstGeom prst="rect">
            <a:avLst/>
          </a:prstGeom>
        </p:spPr>
      </p:pic>
      <p:pic>
        <p:nvPicPr>
          <p:cNvPr id="16" name="Picture 15" descr="JD_Gray_Gradient_10x1-4in.png"/>
          <p:cNvPicPr>
            <a:picLocks/>
          </p:cNvPicPr>
          <p:nvPr userDrawn="1"/>
        </p:nvPicPr>
        <p:blipFill>
          <a:blip r:embed="rId3"/>
          <a:stretch>
            <a:fillRect/>
          </a:stretch>
        </p:blipFill>
        <p:spPr>
          <a:xfrm>
            <a:off x="377" y="-1"/>
            <a:ext cx="9143245" cy="1318456"/>
          </a:xfrm>
          <a:prstGeom prst="rect">
            <a:avLst/>
          </a:prstGeom>
        </p:spPr>
      </p:pic>
      <p:pic>
        <p:nvPicPr>
          <p:cNvPr id="18" name="Picture 17" descr="JD_bar_gy_4c_10in.png"/>
          <p:cNvPicPr>
            <a:picLocks noChangeAspect="1"/>
          </p:cNvPicPr>
          <p:nvPr userDrawn="1"/>
        </p:nvPicPr>
        <p:blipFill>
          <a:blip r:embed="rId4"/>
          <a:stretch>
            <a:fillRect/>
          </a:stretch>
        </p:blipFill>
        <p:spPr>
          <a:xfrm>
            <a:off x="-378" y="1312777"/>
            <a:ext cx="9144000" cy="228600"/>
          </a:xfrm>
          <a:prstGeom prst="rect">
            <a:avLst/>
          </a:prstGeom>
        </p:spPr>
      </p:pic>
      <p:sp>
        <p:nvSpPr>
          <p:cNvPr id="2" name="Title 1"/>
          <p:cNvSpPr>
            <a:spLocks noGrp="1"/>
          </p:cNvSpPr>
          <p:nvPr userDrawn="1">
            <p:ph type="ctrTitle"/>
          </p:nvPr>
        </p:nvSpPr>
        <p:spPr>
          <a:xfrm>
            <a:off x="442800" y="292608"/>
            <a:ext cx="5945188" cy="697992"/>
          </a:xfrm>
        </p:spPr>
        <p:txBody>
          <a:bodyPr>
            <a:normAutofit/>
          </a:bodyPr>
          <a:lstStyle>
            <a:lvl1pPr algn="l">
              <a:lnSpc>
                <a:spcPts val="2600"/>
              </a:lnSpc>
              <a:defRPr sz="2400" spc="-50" baseline="0">
                <a:solidFill>
                  <a:schemeClr val="tx2"/>
                </a:solidFill>
              </a:defRPr>
            </a:lvl1pPr>
          </a:lstStyle>
          <a:p>
            <a:r>
              <a:rPr lang="en-US" dirty="0" smtClean="0"/>
              <a:t>Click to edit Master title style</a:t>
            </a:r>
            <a:endParaRPr lang="en-US" dirty="0"/>
          </a:p>
        </p:txBody>
      </p:sp>
      <p:sp>
        <p:nvSpPr>
          <p:cNvPr id="19" name="Text Placeholder 11"/>
          <p:cNvSpPr>
            <a:spLocks noGrp="1"/>
          </p:cNvSpPr>
          <p:nvPr userDrawn="1">
            <p:ph type="body" sz="quarter" idx="10"/>
          </p:nvPr>
        </p:nvSpPr>
        <p:spPr>
          <a:xfrm>
            <a:off x="446881" y="910003"/>
            <a:ext cx="5945188" cy="231775"/>
          </a:xfrm>
        </p:spPr>
        <p:txBody>
          <a:bodyPr/>
          <a:lstStyle>
            <a:lvl1pPr>
              <a:lnSpc>
                <a:spcPts val="1800"/>
              </a:lnSpc>
              <a:spcBef>
                <a:spcPts val="0"/>
              </a:spcBef>
              <a:defRPr sz="1000"/>
            </a:lvl1pPr>
          </a:lstStyle>
          <a:p>
            <a:pPr lvl="0"/>
            <a:r>
              <a:rPr lang="en-US" dirty="0" smtClean="0"/>
              <a:t>Click to edit Master text styles</a:t>
            </a:r>
            <a:endParaRPr lang="en-US" dirty="0"/>
          </a:p>
        </p:txBody>
      </p:sp>
      <p:pic>
        <p:nvPicPr>
          <p:cNvPr id="11" name="Picture 10" descr="JDCredit_gy_Screen_h_300dpi.png"/>
          <p:cNvPicPr>
            <a:picLocks noChangeAspect="1"/>
          </p:cNvPicPr>
          <p:nvPr userDrawn="1"/>
        </p:nvPicPr>
        <p:blipFill>
          <a:blip r:embed="rId5"/>
          <a:stretch>
            <a:fillRect/>
          </a:stretch>
        </p:blipFill>
        <p:spPr>
          <a:xfrm>
            <a:off x="6693049" y="478647"/>
            <a:ext cx="2148844" cy="658368"/>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08"/>
            <a:ext cx="8228013" cy="648229"/>
          </a:xfrm>
        </p:spPr>
        <p:txBody>
          <a:bodyPr/>
          <a:lstStyle/>
          <a:p>
            <a:r>
              <a:rPr lang="en-US" dirty="0" smtClean="0"/>
              <a:t>Click to edit Master title style</a:t>
            </a:r>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4A3C06-1449-41CA-B105-6F990F6C1742}" type="datetime1">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757925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FF6A861-55AC-46D3-B4E3-BF294C8DF2F4}" type="datetime1">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81606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4F020E1-1F04-4B80-AD58-1F2874200E61}" type="datetime1">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832017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5B80302-2F6F-45BA-9371-822587221CF0}" type="datetime1">
              <a:rPr lang="en-US" smtClean="0">
                <a:solidFill>
                  <a:prstClr val="black">
                    <a:tint val="75000"/>
                  </a:prstClr>
                </a:solidFill>
              </a:rPr>
              <a:pPr/>
              <a:t>6/30/2015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89054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A8BF806-F4F2-4955-A56F-54F8F6724EE8}" type="datetime1">
              <a:rPr lang="en-US" smtClean="0">
                <a:solidFill>
                  <a:prstClr val="black">
                    <a:tint val="75000"/>
                  </a:prstClr>
                </a:solidFill>
              </a:rPr>
              <a:pPr/>
              <a:t>6/30/2015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60365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FE20E86A-F6B7-43F1-8F89-4AB87986A43D}" type="datetime1">
              <a:rPr lang="en-US" smtClean="0">
                <a:solidFill>
                  <a:prstClr val="black">
                    <a:tint val="75000"/>
                  </a:prstClr>
                </a:solidFill>
              </a:rPr>
              <a:pPr/>
              <a:t>6/30/2015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3985447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B4249B8-AB7E-405C-A7D4-E0A0C77CED6C}" type="datetime1">
              <a:rPr lang="en-US" smtClean="0">
                <a:solidFill>
                  <a:prstClr val="black">
                    <a:tint val="75000"/>
                  </a:prstClr>
                </a:solidFill>
              </a:rPr>
              <a:pPr/>
              <a:t>6/30/2015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85714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C4AA62B-A94C-4147-8AC3-8321424B9EE5}" type="datetime1">
              <a:rPr lang="en-US" smtClean="0">
                <a:solidFill>
                  <a:prstClr val="black">
                    <a:tint val="75000"/>
                  </a:prstClr>
                </a:solidFill>
              </a:rPr>
              <a:pPr/>
              <a:t>6/30/2015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5590928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2_Title Slide">
    <p:spTree>
      <p:nvGrpSpPr>
        <p:cNvPr id="1" name=""/>
        <p:cNvGrpSpPr/>
        <p:nvPr/>
      </p:nvGrpSpPr>
      <p:grpSpPr>
        <a:xfrm>
          <a:off x="0" y="0"/>
          <a:ext cx="0" cy="0"/>
          <a:chOff x="0" y="0"/>
          <a:chExt cx="0" cy="0"/>
        </a:xfrm>
      </p:grpSpPr>
      <p:pic>
        <p:nvPicPr>
          <p:cNvPr id="16" name="Picture 15" descr="JD_Gray_Gradient_10x1-4in.png"/>
          <p:cNvPicPr>
            <a:picLocks/>
          </p:cNvPicPr>
          <p:nvPr userDrawn="1"/>
        </p:nvPicPr>
        <p:blipFill>
          <a:blip r:embed="rId2"/>
          <a:stretch>
            <a:fillRect/>
          </a:stretch>
        </p:blipFill>
        <p:spPr>
          <a:xfrm>
            <a:off x="377" y="-1"/>
            <a:ext cx="9143245" cy="1318456"/>
          </a:xfrm>
          <a:prstGeom prst="rect">
            <a:avLst/>
          </a:prstGeom>
        </p:spPr>
      </p:pic>
      <p:pic>
        <p:nvPicPr>
          <p:cNvPr id="18" name="Picture 17" descr="JD_bar_gy_4c_10in.png"/>
          <p:cNvPicPr>
            <a:picLocks noChangeAspect="1"/>
          </p:cNvPicPr>
          <p:nvPr userDrawn="1"/>
        </p:nvPicPr>
        <p:blipFill>
          <a:blip r:embed="rId3"/>
          <a:stretch>
            <a:fillRect/>
          </a:stretch>
        </p:blipFill>
        <p:spPr>
          <a:xfrm>
            <a:off x="-378" y="1312777"/>
            <a:ext cx="9144000" cy="228600"/>
          </a:xfrm>
          <a:prstGeom prst="rect">
            <a:avLst/>
          </a:prstGeom>
        </p:spPr>
      </p:pic>
      <p:sp>
        <p:nvSpPr>
          <p:cNvPr id="19" name="Text Placeholder 11"/>
          <p:cNvSpPr>
            <a:spLocks noGrp="1"/>
          </p:cNvSpPr>
          <p:nvPr userDrawn="1">
            <p:ph type="body" sz="quarter" idx="10"/>
          </p:nvPr>
        </p:nvSpPr>
        <p:spPr>
          <a:xfrm>
            <a:off x="446881" y="910003"/>
            <a:ext cx="5945188" cy="231775"/>
          </a:xfrm>
        </p:spPr>
        <p:txBody>
          <a:bodyPr/>
          <a:lstStyle>
            <a:lvl1pPr>
              <a:lnSpc>
                <a:spcPts val="1800"/>
              </a:lnSpc>
              <a:spcBef>
                <a:spcPts val="0"/>
              </a:spcBef>
              <a:defRPr sz="1000"/>
            </a:lvl1pPr>
          </a:lstStyle>
          <a:p>
            <a:pPr lvl="0"/>
            <a:r>
              <a:rPr lang="en-US" dirty="0" smtClean="0"/>
              <a:t>Click to edit Master text styles</a:t>
            </a:r>
            <a:endParaRPr lang="en-US" dirty="0"/>
          </a:p>
        </p:txBody>
      </p:sp>
      <p:sp>
        <p:nvSpPr>
          <p:cNvPr id="2" name="Title 1"/>
          <p:cNvSpPr>
            <a:spLocks noGrp="1"/>
          </p:cNvSpPr>
          <p:nvPr userDrawn="1">
            <p:ph type="ctrTitle"/>
          </p:nvPr>
        </p:nvSpPr>
        <p:spPr>
          <a:xfrm>
            <a:off x="442800" y="1733550"/>
            <a:ext cx="5945188" cy="944648"/>
          </a:xfrm>
        </p:spPr>
        <p:txBody>
          <a:bodyPr>
            <a:normAutofit/>
          </a:bodyPr>
          <a:lstStyle>
            <a:lvl1pPr algn="l">
              <a:lnSpc>
                <a:spcPts val="2600"/>
              </a:lnSpc>
              <a:defRPr sz="2400" spc="-50" baseline="0">
                <a:solidFill>
                  <a:schemeClr val="tx2"/>
                </a:solidFill>
              </a:defRPr>
            </a:lvl1pPr>
          </a:lstStyle>
          <a:p>
            <a:r>
              <a:rPr lang="en-US" dirty="0" smtClean="0"/>
              <a:t>Click to edit Master title style</a:t>
            </a:r>
            <a:endParaRPr lang="en-US" dirty="0"/>
          </a:p>
        </p:txBody>
      </p:sp>
      <p:sp>
        <p:nvSpPr>
          <p:cNvPr id="9" name="Subtitle 2"/>
          <p:cNvSpPr>
            <a:spLocks noGrp="1"/>
          </p:cNvSpPr>
          <p:nvPr userDrawn="1">
            <p:ph type="subTitle" idx="1"/>
          </p:nvPr>
        </p:nvSpPr>
        <p:spPr>
          <a:xfrm>
            <a:off x="457200" y="2678198"/>
            <a:ext cx="8228012" cy="849801"/>
          </a:xfrm>
        </p:spPr>
        <p:txBody>
          <a:bodyPr/>
          <a:lstStyle>
            <a:lvl1pPr marL="0" indent="0" algn="l">
              <a:lnSpc>
                <a:spcPts val="2800"/>
              </a:lnSpc>
              <a:spcBef>
                <a:spcPts val="0"/>
              </a:spcBef>
              <a:buNone/>
              <a:defRPr sz="20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pic>
        <p:nvPicPr>
          <p:cNvPr id="10" name="Picture 9" descr="JDCredit_gy_Screen_h_300dpi.png"/>
          <p:cNvPicPr>
            <a:picLocks noChangeAspect="1"/>
          </p:cNvPicPr>
          <p:nvPr userDrawn="1"/>
        </p:nvPicPr>
        <p:blipFill>
          <a:blip r:embed="rId4"/>
          <a:stretch>
            <a:fillRect/>
          </a:stretch>
        </p:blipFill>
        <p:spPr>
          <a:xfrm>
            <a:off x="6693049" y="478647"/>
            <a:ext cx="2148844" cy="658368"/>
          </a:xfrm>
          <a:prstGeom prst="rect">
            <a:avLst/>
          </a:prstGeom>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FA581B-42D3-4798-BFA8-8ED97CF1F26A}" type="datetime1">
              <a:rPr lang="en-US" smtClean="0">
                <a:solidFill>
                  <a:prstClr val="black">
                    <a:tint val="75000"/>
                  </a:prstClr>
                </a:solidFill>
              </a:rPr>
              <a:pPr/>
              <a:t>6/30/2015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4320260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275156E-1C38-4A18-80CB-89D6FAF2684F}" type="datetime1">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5916157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7A58201F-0DB7-42FC-A1C9-C4960C640A10}" type="datetime1">
              <a:rPr lang="en-US" smtClean="0">
                <a:solidFill>
                  <a:prstClr val="black">
                    <a:tint val="75000"/>
                  </a:prstClr>
                </a:solidFill>
              </a:rPr>
              <a:pPr/>
              <a:t>6/30/2015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54B95E04-65D5-4A9B-BA5F-C8ACD3C664AD}"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474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08"/>
            <a:ext cx="8228013" cy="646813"/>
          </a:xfrm>
        </p:spPr>
        <p:txBody>
          <a:bodyPr/>
          <a:lstStyle/>
          <a:p>
            <a:r>
              <a:rPr lang="en-US" dirty="0" smtClean="0"/>
              <a:t>Click to edit Master title style</a:t>
            </a:r>
            <a:endParaRPr lang="en-US" dirty="0"/>
          </a:p>
        </p:txBody>
      </p:sp>
      <p:sp>
        <p:nvSpPr>
          <p:cNvPr id="3" name="Content Placeholder 2"/>
          <p:cNvSpPr>
            <a:spLocks noGrp="1"/>
          </p:cNvSpPr>
          <p:nvPr>
            <p:ph idx="1"/>
          </p:nvPr>
        </p:nvSpPr>
        <p:spPr>
          <a:xfrm>
            <a:off x="457200" y="1481328"/>
            <a:ext cx="8228013" cy="4522787"/>
          </a:xfrm>
        </p:spPr>
        <p:txBody>
          <a:bodyPr/>
          <a:lstStyle>
            <a:lvl2pPr>
              <a:buSzPct val="100000"/>
              <a:buFont typeface="Verdana" pitchFamily="34" charset="0"/>
              <a:buChar char="–"/>
              <a:defRPr/>
            </a:lvl2pPr>
            <a:lvl3pPr>
              <a:buSzPct val="100000"/>
              <a:buFont typeface="Arial" pitchFamily="34" charset="0"/>
              <a:buChar char="•"/>
              <a:defRPr/>
            </a:lvl3pPr>
            <a:lvl4pPr>
              <a:buSzPct val="100000"/>
              <a:buFont typeface="Verdana" pitchFamily="34" charset="0"/>
              <a:buChar char="–"/>
              <a:defRPr/>
            </a:lvl4pPr>
            <a:lvl5pPr>
              <a:buFont typeface="Arial" pitchFamily="34" charset="0"/>
              <a:buChar char="•"/>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185593"/>
            <a:ext cx="5945188" cy="1362075"/>
          </a:xfrm>
        </p:spPr>
        <p:txBody>
          <a:bodyPr anchor="b" anchorCtr="0">
            <a:normAutofit/>
          </a:bodyPr>
          <a:lstStyle>
            <a:lvl1pPr algn="l">
              <a:lnSpc>
                <a:spcPct val="100000"/>
              </a:lnSpc>
              <a:defRPr sz="3600" b="1" cap="none">
                <a:solidFill>
                  <a:schemeClr val="accent2"/>
                </a:soli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2604325"/>
            <a:ext cx="5945188" cy="1500187"/>
          </a:xfrm>
        </p:spPr>
        <p:txBody>
          <a:bodyPr anchor="t" anchorCtr="0">
            <a:normAutofit/>
          </a:bodyPr>
          <a:lstStyle>
            <a:lvl1pPr marL="0" indent="0">
              <a:lnSpc>
                <a:spcPts val="4200"/>
              </a:lnSpc>
              <a:spcBef>
                <a:spcPts val="0"/>
              </a:spcBef>
              <a:buNone/>
              <a:defRPr sz="30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Last Slide">
    <p:spTree>
      <p:nvGrpSpPr>
        <p:cNvPr id="1" name=""/>
        <p:cNvGrpSpPr/>
        <p:nvPr/>
      </p:nvGrpSpPr>
      <p:grpSpPr>
        <a:xfrm>
          <a:off x="0" y="0"/>
          <a:ext cx="0" cy="0"/>
          <a:chOff x="0" y="0"/>
          <a:chExt cx="0" cy="0"/>
        </a:xfrm>
      </p:grpSpPr>
      <p:pic>
        <p:nvPicPr>
          <p:cNvPr id="5" name="Picture 6" descr="JDCredit_gy_4c_h"/>
          <p:cNvPicPr>
            <a:picLocks noChangeAspect="1" noChangeArrowheads="1"/>
          </p:cNvPicPr>
          <p:nvPr userDrawn="1"/>
        </p:nvPicPr>
        <p:blipFill>
          <a:blip r:embed="rId2"/>
          <a:stretch>
            <a:fillRect/>
          </a:stretch>
        </p:blipFill>
        <p:spPr bwMode="auto">
          <a:xfrm>
            <a:off x="1345185" y="2220913"/>
            <a:ext cx="6445693" cy="1974850"/>
          </a:xfrm>
          <a:prstGeom prst="rect">
            <a:avLst/>
          </a:prstGeom>
          <a:noFill/>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08"/>
            <a:ext cx="8228014" cy="648229"/>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199" y="1479004"/>
            <a:ext cx="3987801" cy="4522787"/>
          </a:xfrm>
        </p:spPr>
        <p:txBody>
          <a:bodyPr/>
          <a:lstStyle>
            <a:lvl1pPr>
              <a:spcBef>
                <a:spcPts val="1000"/>
              </a:spcBef>
              <a:defRPr sz="1800"/>
            </a:lvl1pPr>
            <a:lvl2pPr marL="266700" indent="-171450">
              <a:spcBef>
                <a:spcPts val="500"/>
              </a:spcBef>
              <a:buSzPct val="100000"/>
              <a:buFont typeface="Verdana" pitchFamily="34" charset="0"/>
              <a:buChar char="–"/>
              <a:defRPr sz="1600"/>
            </a:lvl2pPr>
            <a:lvl3pPr marL="495300" indent="-171450">
              <a:spcBef>
                <a:spcPts val="250"/>
              </a:spcBef>
              <a:buFont typeface="Arial" pitchFamily="34" charset="0"/>
              <a:buChar char="•"/>
              <a:defRPr sz="1400"/>
            </a:lvl3pPr>
            <a:lvl4pPr marL="673100" indent="-139700">
              <a:spcBef>
                <a:spcPts val="100"/>
              </a:spcBef>
              <a:buSzPct val="100000"/>
              <a:buFont typeface="Verdana" pitchFamily="34" charset="0"/>
              <a:buChar char="–"/>
              <a:tabLst/>
              <a:defRPr sz="1200"/>
            </a:lvl4pPr>
            <a:lvl5pPr marL="831850" indent="-120650">
              <a:buFont typeface="Arial" pitchFamily="34" charset="0"/>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91064" y="1479004"/>
            <a:ext cx="3994150" cy="4522787"/>
          </a:xfrm>
        </p:spPr>
        <p:txBody>
          <a:bodyPr/>
          <a:lstStyle>
            <a:lvl1pPr>
              <a:spcBef>
                <a:spcPts val="1000"/>
              </a:spcBef>
              <a:defRPr sz="1800"/>
            </a:lvl1pPr>
            <a:lvl2pPr marL="266700" indent="-171450">
              <a:spcBef>
                <a:spcPts val="500"/>
              </a:spcBef>
              <a:buSzPct val="100000"/>
              <a:buFont typeface="Verdana" pitchFamily="34" charset="0"/>
              <a:buChar char="–"/>
              <a:defRPr sz="1600"/>
            </a:lvl2pPr>
            <a:lvl3pPr marL="495300" indent="-171450">
              <a:spcBef>
                <a:spcPts val="250"/>
              </a:spcBef>
              <a:buFont typeface="Arial" pitchFamily="34" charset="0"/>
              <a:buChar char="•"/>
              <a:defRPr sz="1400"/>
            </a:lvl3pPr>
            <a:lvl4pPr marL="673100" indent="-139700">
              <a:spcBef>
                <a:spcPts val="100"/>
              </a:spcBef>
              <a:buSzPct val="100000"/>
              <a:buFont typeface="Verdana" pitchFamily="34" charset="0"/>
              <a:buChar char="–"/>
              <a:defRPr sz="1200"/>
            </a:lvl4pPr>
            <a:lvl5pPr marL="831850" indent="-120650">
              <a:buFont typeface="Arial" pitchFamily="34" charset="0"/>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08"/>
            <a:ext cx="8228013" cy="648229"/>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199" y="1935162"/>
            <a:ext cx="3987875" cy="4008437"/>
          </a:xfrm>
        </p:spPr>
        <p:txBody>
          <a:bodyPr/>
          <a:lstStyle>
            <a:lvl1pPr>
              <a:spcBef>
                <a:spcPts val="1000"/>
              </a:spcBef>
              <a:defRPr sz="1800"/>
            </a:lvl1pPr>
            <a:lvl2pPr marL="266700" indent="-171450">
              <a:spcBef>
                <a:spcPts val="500"/>
              </a:spcBef>
              <a:buSzPct val="100000"/>
              <a:buFont typeface="Verdana" pitchFamily="34" charset="0"/>
              <a:buChar char="–"/>
              <a:defRPr sz="1600"/>
            </a:lvl2pPr>
            <a:lvl3pPr marL="495300" indent="-171450">
              <a:spcBef>
                <a:spcPts val="250"/>
              </a:spcBef>
              <a:defRPr sz="1400"/>
            </a:lvl3pPr>
            <a:lvl4pPr marL="673100" indent="-139700">
              <a:spcBef>
                <a:spcPts val="100"/>
              </a:spcBef>
              <a:buSzPct val="100000"/>
              <a:buFont typeface="Verdana" pitchFamily="34" charset="0"/>
              <a:buChar char="–"/>
              <a:defRPr sz="1200"/>
            </a:lvl4pPr>
            <a:lvl5pPr marL="831850" indent="-120650">
              <a:buFont typeface="Arial" pitchFamily="34" charset="0"/>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99000" y="1935162"/>
            <a:ext cx="3986213" cy="4008438"/>
          </a:xfrm>
        </p:spPr>
        <p:txBody>
          <a:bodyPr/>
          <a:lstStyle>
            <a:lvl1pPr>
              <a:spcBef>
                <a:spcPts val="1000"/>
              </a:spcBef>
              <a:defRPr sz="1800"/>
            </a:lvl1pPr>
            <a:lvl2pPr marL="266700" indent="-171450">
              <a:spcBef>
                <a:spcPts val="500"/>
              </a:spcBef>
              <a:buSzPct val="100000"/>
              <a:buFont typeface="Verdana" pitchFamily="34" charset="0"/>
              <a:buChar char="–"/>
              <a:defRPr sz="1600"/>
            </a:lvl2pPr>
            <a:lvl3pPr marL="495300" indent="-171450">
              <a:spcBef>
                <a:spcPts val="250"/>
              </a:spcBef>
              <a:defRPr sz="1400"/>
            </a:lvl3pPr>
            <a:lvl4pPr marL="673100" indent="-139700">
              <a:spcBef>
                <a:spcPts val="100"/>
              </a:spcBef>
              <a:buSzPct val="100000"/>
              <a:buFont typeface="Verdana" pitchFamily="34" charset="0"/>
              <a:buChar char="–"/>
              <a:defRPr sz="1200"/>
            </a:lvl4pPr>
            <a:lvl5pPr marL="831850" indent="-120650">
              <a:buFont typeface="Arial" pitchFamily="34" charset="0"/>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457198" y="1309227"/>
            <a:ext cx="3987802" cy="449262"/>
          </a:xfrm>
        </p:spPr>
        <p:txBody>
          <a:bodyPr anchor="b" anchorCtr="0">
            <a:noAutofit/>
          </a:bodyPr>
          <a:lstStyle>
            <a:lvl1pPr>
              <a:defRPr sz="1800" b="1"/>
            </a:lvl1pPr>
          </a:lstStyle>
          <a:p>
            <a:pPr lvl="0"/>
            <a:r>
              <a:rPr lang="en-US" dirty="0" smtClean="0"/>
              <a:t>Click to edit Master text styles</a:t>
            </a:r>
            <a:endParaRPr lang="en-US" dirty="0"/>
          </a:p>
        </p:txBody>
      </p:sp>
      <p:sp>
        <p:nvSpPr>
          <p:cNvPr id="10" name="Text Placeholder 8"/>
          <p:cNvSpPr>
            <a:spLocks noGrp="1"/>
          </p:cNvSpPr>
          <p:nvPr>
            <p:ph type="body" sz="quarter" idx="14"/>
          </p:nvPr>
        </p:nvSpPr>
        <p:spPr>
          <a:xfrm>
            <a:off x="4699000" y="1309227"/>
            <a:ext cx="3986213" cy="449262"/>
          </a:xfrm>
        </p:spPr>
        <p:txBody>
          <a:bodyPr anchor="b" anchorCtr="0">
            <a:noAutofit/>
          </a:bodyPr>
          <a:lstStyle>
            <a:lvl1pPr>
              <a:defRPr sz="1800" b="1"/>
            </a:lvl1pPr>
          </a:lstStyle>
          <a:p>
            <a:pPr lvl="0"/>
            <a:r>
              <a:rPr lang="en-US" dirty="0" smtClean="0"/>
              <a:t>Click to edit Master text styles</a:t>
            </a:r>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92608"/>
            <a:ext cx="8228013" cy="648229"/>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4" y="1935162"/>
            <a:ext cx="2592384" cy="3709289"/>
          </a:xfrm>
        </p:spPr>
        <p:txBody>
          <a:bodyPr/>
          <a:lstStyle>
            <a:lvl1pPr>
              <a:spcBef>
                <a:spcPts val="1000"/>
              </a:spcBef>
              <a:defRPr sz="1600"/>
            </a:lvl1pPr>
            <a:lvl2pPr marL="266700" indent="-171450">
              <a:spcBef>
                <a:spcPts val="500"/>
              </a:spcBef>
              <a:buSzPct val="100000"/>
              <a:buFont typeface="Verdana" pitchFamily="34" charset="0"/>
              <a:buChar char="–"/>
              <a:defRPr sz="1600"/>
            </a:lvl2pPr>
            <a:lvl3pPr marL="495300" indent="-171450">
              <a:spcBef>
                <a:spcPts val="250"/>
              </a:spcBef>
              <a:buFont typeface="Arial" pitchFamily="34" charset="0"/>
              <a:buChar char="•"/>
              <a:defRPr sz="1400"/>
            </a:lvl3pPr>
            <a:lvl4pPr marL="673100" indent="-139700">
              <a:spcBef>
                <a:spcPts val="100"/>
              </a:spcBef>
              <a:buSzPct val="100000"/>
              <a:buFont typeface="Verdana" pitchFamily="34" charset="0"/>
              <a:buChar char="–"/>
              <a:defRPr sz="1200"/>
            </a:lvl4pPr>
            <a:lvl5pPr marL="831850" indent="-120650">
              <a:buFont typeface="Arial" pitchFamily="34" charset="0"/>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457201" y="1049338"/>
            <a:ext cx="2592388" cy="684212"/>
          </a:xfrm>
        </p:spPr>
        <p:txBody>
          <a:bodyPr anchor="b" anchorCtr="0">
            <a:noAutofit/>
          </a:bodyPr>
          <a:lstStyle>
            <a:lvl1pPr>
              <a:defRPr sz="1600" b="1"/>
            </a:lvl1pPr>
          </a:lstStyle>
          <a:p>
            <a:pPr lvl="0"/>
            <a:r>
              <a:rPr lang="en-US" dirty="0" smtClean="0"/>
              <a:t>Click to edit Master text styles</a:t>
            </a:r>
            <a:endParaRPr lang="en-US" dirty="0"/>
          </a:p>
        </p:txBody>
      </p:sp>
      <p:sp>
        <p:nvSpPr>
          <p:cNvPr id="13" name="Picture Placeholder 12"/>
          <p:cNvSpPr>
            <a:spLocks noGrp="1"/>
          </p:cNvSpPr>
          <p:nvPr>
            <p:ph type="pic" sz="quarter" idx="14"/>
          </p:nvPr>
        </p:nvSpPr>
        <p:spPr>
          <a:xfrm>
            <a:off x="3281363" y="1935162"/>
            <a:ext cx="5398343" cy="3709290"/>
          </a:xfrm>
        </p:spPr>
        <p:txBody>
          <a:bodyPr/>
          <a:lstStyle/>
          <a:p>
            <a:endParaRPr lang="en-US"/>
          </a:p>
        </p:txBody>
      </p:sp>
      <p:sp>
        <p:nvSpPr>
          <p:cNvPr id="14" name="Text Placeholder 8"/>
          <p:cNvSpPr>
            <a:spLocks noGrp="1"/>
          </p:cNvSpPr>
          <p:nvPr>
            <p:ph type="body" sz="quarter" idx="15"/>
          </p:nvPr>
        </p:nvSpPr>
        <p:spPr>
          <a:xfrm>
            <a:off x="3278188" y="1049338"/>
            <a:ext cx="5407025" cy="684212"/>
          </a:xfrm>
        </p:spPr>
        <p:txBody>
          <a:bodyPr anchor="b" anchorCtr="0">
            <a:noAutofit/>
          </a:bodyPr>
          <a:lstStyle>
            <a:lvl1pPr>
              <a:defRPr sz="1600" b="1"/>
            </a:lvl1pPr>
          </a:lstStyle>
          <a:p>
            <a:pPr lvl="0"/>
            <a:r>
              <a:rPr lang="en-US" dirty="0" smtClean="0"/>
              <a:t>Click to edit Master text styles</a:t>
            </a:r>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3_Two Content">
    <p:spTree>
      <p:nvGrpSpPr>
        <p:cNvPr id="1" name=""/>
        <p:cNvGrpSpPr/>
        <p:nvPr/>
      </p:nvGrpSpPr>
      <p:grpSpPr>
        <a:xfrm>
          <a:off x="0" y="0"/>
          <a:ext cx="0" cy="0"/>
          <a:chOff x="0" y="0"/>
          <a:chExt cx="0" cy="0"/>
        </a:xfrm>
      </p:grpSpPr>
      <p:sp>
        <p:nvSpPr>
          <p:cNvPr id="11" name="Chart Placeholder 10"/>
          <p:cNvSpPr>
            <a:spLocks noGrp="1"/>
          </p:cNvSpPr>
          <p:nvPr>
            <p:ph type="chart" sz="quarter" idx="16"/>
          </p:nvPr>
        </p:nvSpPr>
        <p:spPr>
          <a:xfrm>
            <a:off x="3281363" y="1935164"/>
            <a:ext cx="5388275" cy="4005261"/>
          </a:xfrm>
        </p:spPr>
        <p:txBody>
          <a:bodyPr/>
          <a:lstStyle/>
          <a:p>
            <a:endParaRPr lang="en-US"/>
          </a:p>
        </p:txBody>
      </p:sp>
      <p:sp>
        <p:nvSpPr>
          <p:cNvPr id="2" name="Title 1"/>
          <p:cNvSpPr>
            <a:spLocks noGrp="1"/>
          </p:cNvSpPr>
          <p:nvPr>
            <p:ph type="title"/>
          </p:nvPr>
        </p:nvSpPr>
        <p:spPr>
          <a:xfrm>
            <a:off x="457200" y="292608"/>
            <a:ext cx="8228013" cy="648229"/>
          </a:xfrm>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1" y="1935163"/>
            <a:ext cx="2592388" cy="4005262"/>
          </a:xfrm>
        </p:spPr>
        <p:txBody>
          <a:bodyPr/>
          <a:lstStyle>
            <a:lvl1pPr>
              <a:spcBef>
                <a:spcPts val="1000"/>
              </a:spcBef>
              <a:defRPr sz="1600"/>
            </a:lvl1pPr>
            <a:lvl2pPr marL="266700" indent="-171450">
              <a:spcBef>
                <a:spcPts val="500"/>
              </a:spcBef>
              <a:buSzPct val="85000"/>
              <a:defRPr sz="1600"/>
            </a:lvl2pPr>
            <a:lvl3pPr marL="495300" indent="-171450">
              <a:spcBef>
                <a:spcPts val="250"/>
              </a:spcBef>
              <a:defRPr sz="1400"/>
            </a:lvl3pPr>
            <a:lvl4pPr marL="673100" indent="-139700">
              <a:spcBef>
                <a:spcPts val="100"/>
              </a:spcBef>
              <a:buSzPct val="95000"/>
              <a:buFont typeface="Verdana"/>
              <a:buChar char="•"/>
              <a:tabLst/>
              <a:defRPr sz="1200"/>
            </a:lvl4pPr>
            <a:lvl5pPr marL="831850" indent="-120650">
              <a:buFont typeface="Verdana" pitchFamily="34" charset="0"/>
              <a:buChar char="–"/>
              <a:defRPr sz="10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9" name="Text Placeholder 8"/>
          <p:cNvSpPr>
            <a:spLocks noGrp="1"/>
          </p:cNvSpPr>
          <p:nvPr>
            <p:ph type="body" sz="quarter" idx="13"/>
          </p:nvPr>
        </p:nvSpPr>
        <p:spPr>
          <a:xfrm>
            <a:off x="457201" y="1049338"/>
            <a:ext cx="2592387" cy="684212"/>
          </a:xfrm>
        </p:spPr>
        <p:txBody>
          <a:bodyPr anchor="b" anchorCtr="0">
            <a:noAutofit/>
          </a:bodyPr>
          <a:lstStyle>
            <a:lvl1pPr>
              <a:defRPr sz="1600" b="1"/>
            </a:lvl1pPr>
          </a:lstStyle>
          <a:p>
            <a:pPr lvl="0"/>
            <a:r>
              <a:rPr lang="en-US" dirty="0" smtClean="0"/>
              <a:t>Click to edit Master text styles</a:t>
            </a:r>
            <a:endParaRPr lang="en-US" dirty="0"/>
          </a:p>
        </p:txBody>
      </p:sp>
      <p:sp>
        <p:nvSpPr>
          <p:cNvPr id="14" name="Text Placeholder 8"/>
          <p:cNvSpPr>
            <a:spLocks noGrp="1"/>
          </p:cNvSpPr>
          <p:nvPr>
            <p:ph type="body" sz="quarter" idx="15"/>
          </p:nvPr>
        </p:nvSpPr>
        <p:spPr>
          <a:xfrm>
            <a:off x="3281363" y="1049338"/>
            <a:ext cx="5388275" cy="684211"/>
          </a:xfrm>
        </p:spPr>
        <p:txBody>
          <a:bodyPr anchor="b" anchorCtr="0">
            <a:noAutofit/>
          </a:bodyPr>
          <a:lstStyle>
            <a:lvl1pPr>
              <a:defRPr sz="1600" b="1"/>
            </a:lvl1pPr>
          </a:lstStyle>
          <a:p>
            <a:pPr lvl="0"/>
            <a:r>
              <a:rPr lang="en-US" dirty="0" smtClean="0"/>
              <a:t>Click to edit Master text styles</a:t>
            </a:r>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92608"/>
            <a:ext cx="8228013" cy="648229"/>
          </a:xfrm>
          <a:prstGeom prst="rect">
            <a:avLst/>
          </a:prstGeom>
        </p:spPr>
        <p:txBody>
          <a:bodyPr vert="horz" lIns="0" tIns="0" rIns="0" bIns="0" rtlCol="0" anchor="t" anchorCtr="0">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476576"/>
            <a:ext cx="8228013" cy="4571713"/>
          </a:xfrm>
          <a:prstGeom prst="rect">
            <a:avLst/>
          </a:prstGeom>
        </p:spPr>
        <p:txBody>
          <a:bodyPr vert="horz" lIns="0" tIns="0" rIns="0" bIns="0" rtlCol="0" anchor="t" anchorCtr="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Footer Placeholder 4"/>
          <p:cNvSpPr>
            <a:spLocks noGrp="1"/>
          </p:cNvSpPr>
          <p:nvPr>
            <p:ph type="ftr" sz="quarter" idx="3"/>
          </p:nvPr>
        </p:nvSpPr>
        <p:spPr>
          <a:xfrm>
            <a:off x="452022" y="6419614"/>
            <a:ext cx="5029200" cy="276226"/>
          </a:xfrm>
          <a:prstGeom prst="rect">
            <a:avLst/>
          </a:prstGeom>
        </p:spPr>
        <p:txBody>
          <a:bodyPr vert="horz" lIns="0" tIns="0" rIns="0" bIns="0" rtlCol="0" anchor="ctr"/>
          <a:lstStyle>
            <a:lvl1pPr algn="l">
              <a:defRPr sz="800">
                <a:solidFill>
                  <a:schemeClr val="tx1"/>
                </a:solidFill>
                <a:latin typeface="Verdana"/>
                <a:cs typeface="Verdana"/>
              </a:defRPr>
            </a:lvl1pPr>
          </a:lstStyle>
          <a:p>
            <a:r>
              <a:rPr lang="en-US" dirty="0" smtClean="0"/>
              <a:t>| Document Title | Date</a:t>
            </a:r>
            <a:endParaRPr lang="en-US" dirty="0"/>
          </a:p>
        </p:txBody>
      </p:sp>
      <p:sp>
        <p:nvSpPr>
          <p:cNvPr id="6" name="Slide Number Placeholder 5"/>
          <p:cNvSpPr>
            <a:spLocks noGrp="1"/>
          </p:cNvSpPr>
          <p:nvPr>
            <p:ph type="sldNum" sz="quarter" idx="4"/>
          </p:nvPr>
        </p:nvSpPr>
        <p:spPr>
          <a:xfrm>
            <a:off x="58331" y="6419614"/>
            <a:ext cx="336550" cy="276226"/>
          </a:xfrm>
          <a:prstGeom prst="rect">
            <a:avLst/>
          </a:prstGeom>
        </p:spPr>
        <p:txBody>
          <a:bodyPr vert="horz" lIns="0" tIns="0" rIns="0" bIns="0" rtlCol="0" anchor="ctr"/>
          <a:lstStyle>
            <a:lvl1pPr algn="r">
              <a:defRPr sz="800">
                <a:solidFill>
                  <a:schemeClr val="tx1"/>
                </a:solidFill>
                <a:latin typeface="Verdana"/>
                <a:cs typeface="Verdana"/>
              </a:defRPr>
            </a:lvl1pPr>
          </a:lstStyle>
          <a:p>
            <a:fld id="{924AB324-2015-404C-B61B-562C7B72081B}" type="slidenum">
              <a:rPr lang="en-US" smtClean="0"/>
              <a:pPr/>
              <a:t>‹#›</a:t>
            </a:fld>
            <a:endParaRPr lang="en-US" dirty="0"/>
          </a:p>
        </p:txBody>
      </p:sp>
      <p:pic>
        <p:nvPicPr>
          <p:cNvPr id="8" name="Picture 7" descr="JD_Gray_Gradient_10x-78in.png"/>
          <p:cNvPicPr>
            <a:picLocks noChangeAspect="1"/>
          </p:cNvPicPr>
          <p:nvPr userDrawn="1"/>
        </p:nvPicPr>
        <p:blipFill>
          <a:blip r:embed="rId14"/>
          <a:stretch>
            <a:fillRect/>
          </a:stretch>
        </p:blipFill>
        <p:spPr>
          <a:xfrm>
            <a:off x="377" y="6203950"/>
            <a:ext cx="9143245" cy="654050"/>
          </a:xfrm>
          <a:prstGeom prst="rect">
            <a:avLst/>
          </a:prstGeom>
        </p:spPr>
      </p:pic>
      <p:sp>
        <p:nvSpPr>
          <p:cNvPr id="9" name="Footer Placeholder 4"/>
          <p:cNvSpPr txBox="1">
            <a:spLocks/>
          </p:cNvSpPr>
          <p:nvPr userDrawn="1"/>
        </p:nvSpPr>
        <p:spPr>
          <a:xfrm>
            <a:off x="437622" y="6383899"/>
            <a:ext cx="5029200" cy="276226"/>
          </a:xfrm>
          <a:prstGeom prst="rect">
            <a:avLst/>
          </a:prstGeom>
        </p:spPr>
        <p:txBody>
          <a:bodyPr lIns="0" tIns="0" rIns="0" bIns="0" anchor="ctr" anchorCtr="0"/>
          <a:lstStyle>
            <a:lvl1pPr>
              <a:defRPr kern="400" spc="50" baseline="0">
                <a:solidFill>
                  <a:srgbClr val="666666"/>
                </a:solidFill>
              </a:defRPr>
            </a:lvl1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800" b="0" i="0" u="none" strike="noStrike" kern="400" cap="none" spc="50" normalizeH="0" baseline="0" noProof="0" dirty="0" smtClean="0">
                <a:ln>
                  <a:noFill/>
                </a:ln>
                <a:solidFill>
                  <a:srgbClr val="666666"/>
                </a:solidFill>
                <a:effectLst/>
                <a:uLnTx/>
                <a:uFillTx/>
                <a:latin typeface="+mn-lt"/>
                <a:ea typeface="+mn-ea"/>
                <a:cs typeface="+mn-cs"/>
              </a:rPr>
              <a:t>|Introduction to Crop Insurance| 4 November 2012</a:t>
            </a:r>
          </a:p>
        </p:txBody>
      </p:sp>
      <p:sp>
        <p:nvSpPr>
          <p:cNvPr id="11" name="Slide Number Placeholder 5"/>
          <p:cNvSpPr txBox="1">
            <a:spLocks/>
          </p:cNvSpPr>
          <p:nvPr userDrawn="1"/>
        </p:nvSpPr>
        <p:spPr>
          <a:xfrm>
            <a:off x="43931" y="6383899"/>
            <a:ext cx="336550" cy="276226"/>
          </a:xfrm>
          <a:prstGeom prst="rect">
            <a:avLst/>
          </a:prstGeom>
        </p:spPr>
        <p:txBody>
          <a:bodyPr lIns="0" tIns="0" rIns="0" bIns="0" anchor="ctr" anchorCtr="0"/>
          <a:lstStyle>
            <a:lvl1pPr>
              <a:defRPr kern="400" spc="50" baseline="0">
                <a:solidFill>
                  <a:srgbClr val="666666"/>
                </a:solidFill>
              </a:defRPr>
            </a:lvl1pPr>
          </a:lstStyle>
          <a:p>
            <a:pPr marL="0" marR="0" lvl="0" indent="0" algn="r" defTabSz="457200" rtl="0" eaLnBrk="1" fontAlgn="auto" latinLnBrk="0" hangingPunct="1">
              <a:lnSpc>
                <a:spcPct val="100000"/>
              </a:lnSpc>
              <a:spcBef>
                <a:spcPts val="0"/>
              </a:spcBef>
              <a:spcAft>
                <a:spcPts val="0"/>
              </a:spcAft>
              <a:buClrTx/>
              <a:buSzTx/>
              <a:buFontTx/>
              <a:buNone/>
              <a:tabLst/>
              <a:defRPr/>
            </a:pPr>
            <a:fld id="{924AB324-2015-404C-B61B-562C7B72081B}" type="slidenum">
              <a:rPr kumimoji="0" lang="en-US" sz="800" b="0" i="0" u="none" strike="noStrike" kern="400" cap="none" spc="50" normalizeH="0" baseline="0" noProof="0" smtClean="0">
                <a:ln>
                  <a:noFill/>
                </a:ln>
                <a:solidFill>
                  <a:srgbClr val="666666"/>
                </a:solidFill>
                <a:effectLst/>
                <a:uLnTx/>
                <a:uFillTx/>
                <a:latin typeface="+mn-l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800" b="0" i="0" u="none" strike="noStrike" kern="400" cap="none" spc="50" normalizeH="0" baseline="0" noProof="0" dirty="0">
              <a:ln>
                <a:noFill/>
              </a:ln>
              <a:solidFill>
                <a:srgbClr val="666666"/>
              </a:solidFill>
              <a:effectLst/>
              <a:uLnTx/>
              <a:uFillTx/>
              <a:latin typeface="+mn-lt"/>
              <a:ea typeface="+mn-ea"/>
              <a:cs typeface="+mn-cs"/>
            </a:endParaRPr>
          </a:p>
        </p:txBody>
      </p:sp>
      <p:pic>
        <p:nvPicPr>
          <p:cNvPr id="12" name="Picture 11" descr="JDFinancial_gy_Screen_long.png"/>
          <p:cNvPicPr>
            <a:picLocks noChangeAspect="1"/>
          </p:cNvPicPr>
          <p:nvPr userDrawn="1"/>
        </p:nvPicPr>
        <p:blipFill>
          <a:blip r:embed="rId15"/>
          <a:stretch>
            <a:fillRect/>
          </a:stretch>
        </p:blipFill>
        <p:spPr>
          <a:xfrm>
            <a:off x="6306093" y="6284087"/>
            <a:ext cx="2494031" cy="493777"/>
          </a:xfrm>
          <a:prstGeom prst="rect">
            <a:avLst/>
          </a:prstGeom>
        </p:spPr>
      </p:pic>
    </p:spTree>
  </p:cSld>
  <p:clrMap bg1="lt1" tx1="dk1" bg2="lt2" tx2="dk2" accent1="accent1" accent2="accent2" accent3="accent3" accent4="accent4" accent5="accent5" accent6="accent6" hlink="hlink" folHlink="folHlink"/>
  <p:sldLayoutIdLst>
    <p:sldLayoutId id="2147483664" r:id="rId1"/>
    <p:sldLayoutId id="2147483668" r:id="rId2"/>
    <p:sldLayoutId id="2147483650" r:id="rId3"/>
    <p:sldLayoutId id="2147483651" r:id="rId4"/>
    <p:sldLayoutId id="2147483666" r:id="rId5"/>
    <p:sldLayoutId id="2147483652" r:id="rId6"/>
    <p:sldLayoutId id="2147483660" r:id="rId7"/>
    <p:sldLayoutId id="2147483661" r:id="rId8"/>
    <p:sldLayoutId id="2147483663" r:id="rId9"/>
    <p:sldLayoutId id="2147483654" r:id="rId10"/>
    <p:sldLayoutId id="2147483655" r:id="rId11"/>
  </p:sldLayoutIdLst>
  <p:hf hdr="0" dt="0"/>
  <p:txStyles>
    <p:titleStyle>
      <a:lvl1pPr algn="l" defTabSz="457200" rtl="0" eaLnBrk="1" latinLnBrk="0" hangingPunct="1">
        <a:lnSpc>
          <a:spcPts val="2600"/>
        </a:lnSpc>
        <a:spcBef>
          <a:spcPct val="0"/>
        </a:spcBef>
        <a:buNone/>
        <a:defRPr sz="2400" b="1" kern="1200" spc="-50" baseline="0">
          <a:solidFill>
            <a:schemeClr val="accent1"/>
          </a:solidFill>
          <a:latin typeface="Verdana"/>
          <a:ea typeface="+mj-ea"/>
          <a:cs typeface="Verdana"/>
        </a:defRPr>
      </a:lvl1pPr>
    </p:titleStyle>
    <p:bodyStyle>
      <a:lvl1pPr marL="0" indent="0" algn="l" defTabSz="457200" rtl="0" eaLnBrk="1" latinLnBrk="0" hangingPunct="1">
        <a:spcBef>
          <a:spcPts val="1000"/>
        </a:spcBef>
        <a:buFont typeface="Arial"/>
        <a:buNone/>
        <a:defRPr sz="2000" kern="1200">
          <a:solidFill>
            <a:schemeClr val="tx1"/>
          </a:solidFill>
          <a:latin typeface="Verdana"/>
          <a:ea typeface="+mn-ea"/>
          <a:cs typeface="Verdana"/>
        </a:defRPr>
      </a:lvl1pPr>
      <a:lvl2pPr marL="317500" indent="-198438" algn="l" defTabSz="457200" rtl="0" eaLnBrk="1" latinLnBrk="0" hangingPunct="1">
        <a:spcBef>
          <a:spcPts val="600"/>
        </a:spcBef>
        <a:buSzPct val="100000"/>
        <a:buFont typeface="Verdana" pitchFamily="34" charset="0"/>
        <a:buChar char="–"/>
        <a:defRPr sz="1800" kern="1200">
          <a:solidFill>
            <a:schemeClr val="tx1"/>
          </a:solidFill>
          <a:latin typeface="Verdana"/>
          <a:ea typeface="+mn-ea"/>
          <a:cs typeface="Verdana"/>
        </a:defRPr>
      </a:lvl2pPr>
      <a:lvl3pPr marL="546100" indent="-209550" algn="l" defTabSz="457200" rtl="0" eaLnBrk="1" latinLnBrk="0" hangingPunct="1">
        <a:spcBef>
          <a:spcPts val="300"/>
        </a:spcBef>
        <a:buFont typeface="Arial" pitchFamily="34" charset="0"/>
        <a:buChar char="•"/>
        <a:defRPr sz="1600" kern="1200">
          <a:solidFill>
            <a:schemeClr val="tx1"/>
          </a:solidFill>
          <a:latin typeface="Verdana"/>
          <a:ea typeface="+mn-ea"/>
          <a:cs typeface="Verdana"/>
        </a:defRPr>
      </a:lvl3pPr>
      <a:lvl4pPr marL="774700" indent="-177800" algn="l" defTabSz="457200" rtl="0" eaLnBrk="1" latinLnBrk="0" hangingPunct="1">
        <a:spcBef>
          <a:spcPts val="150"/>
        </a:spcBef>
        <a:buSzPct val="100000"/>
        <a:buFont typeface="Verdana" pitchFamily="34" charset="0"/>
        <a:buChar char="–"/>
        <a:defRPr sz="1400" kern="1200">
          <a:solidFill>
            <a:schemeClr val="tx1"/>
          </a:solidFill>
          <a:latin typeface="Verdana"/>
          <a:ea typeface="+mn-ea"/>
          <a:cs typeface="Verdana"/>
        </a:defRPr>
      </a:lvl4pPr>
      <a:lvl5pPr marL="952500" indent="-139700" algn="l" defTabSz="457200" rtl="0" eaLnBrk="1" latinLnBrk="0" hangingPunct="1">
        <a:spcBef>
          <a:spcPts val="50"/>
        </a:spcBef>
        <a:buSzPct val="100000"/>
        <a:buFont typeface="Arial" pitchFamily="34" charset="0"/>
        <a:buChar char="•"/>
        <a:defRPr sz="1200" kern="1200">
          <a:solidFill>
            <a:schemeClr val="tx1"/>
          </a:solidFill>
          <a:latin typeface="Verdana"/>
          <a:ea typeface="+mn-ea"/>
          <a:cs typeface="Verdan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DDD4B003-250D-45C8-A1E6-61F91085BCF0}" type="datetime1">
              <a:rPr lang="en-US" smtClean="0">
                <a:solidFill>
                  <a:prstClr val="black">
                    <a:tint val="75000"/>
                  </a:prstClr>
                </a:solidFill>
              </a:rPr>
              <a:pPr defTabSz="914400"/>
              <a:t>6/30/2015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54B95E04-65D5-4A9B-BA5F-C8ACD3C664AD}" type="slidenum">
              <a:rPr lang="en-US" smtClean="0">
                <a:solidFill>
                  <a:prstClr val="black">
                    <a:tint val="75000"/>
                  </a:prstClr>
                </a:solidFill>
              </a:rPr>
              <a:pPr defTabSz="914400"/>
              <a:t>‹#›</a:t>
            </a:fld>
            <a:endParaRPr lang="en-US">
              <a:solidFill>
                <a:prstClr val="black">
                  <a:tint val="75000"/>
                </a:prstClr>
              </a:solidFill>
            </a:endParaRPr>
          </a:p>
        </p:txBody>
      </p:sp>
    </p:spTree>
    <p:extLst>
      <p:ext uri="{BB962C8B-B14F-4D97-AF65-F5344CB8AC3E}">
        <p14:creationId xmlns:p14="http://schemas.microsoft.com/office/powerpoint/2010/main" val="742384947"/>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3.xml"/><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8" Type="http://schemas.openxmlformats.org/officeDocument/2006/relationships/image" Target="../media/image21.jpg"/><Relationship Id="rId3" Type="http://schemas.openxmlformats.org/officeDocument/2006/relationships/image" Target="../media/image10.jpeg"/><Relationship Id="rId7" Type="http://schemas.openxmlformats.org/officeDocument/2006/relationships/image" Target="../media/image20.jp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9.jpg"/><Relationship Id="rId11" Type="http://schemas.openxmlformats.org/officeDocument/2006/relationships/image" Target="../media/image24.jpg"/><Relationship Id="rId5" Type="http://schemas.openxmlformats.org/officeDocument/2006/relationships/image" Target="../media/image18.jpg"/><Relationship Id="rId10" Type="http://schemas.openxmlformats.org/officeDocument/2006/relationships/image" Target="../media/image23.jpg"/><Relationship Id="rId4" Type="http://schemas.openxmlformats.org/officeDocument/2006/relationships/image" Target="../media/image17.jpg"/><Relationship Id="rId9" Type="http://schemas.openxmlformats.org/officeDocument/2006/relationships/image" Target="../media/image22.jp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chart" Target="../charts/chart2.xml"/></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chart" Target="../charts/chart3.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3.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xml"/><Relationship Id="rId1" Type="http://schemas.openxmlformats.org/officeDocument/2006/relationships/slideLayout" Target="../slideLayouts/slideLayout3.xml"/><Relationship Id="rId4" Type="http://schemas.openxmlformats.org/officeDocument/2006/relationships/image" Target="../media/image26.jpeg"/></Relationships>
</file>

<file path=ppt/slides/_rels/slide1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27.jpg"/></Relationships>
</file>

<file path=ppt/slides/_rels/slide1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20.xml"/><Relationship Id="rId4" Type="http://schemas.openxmlformats.org/officeDocument/2006/relationships/image" Target="../media/image29.png"/></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11.xml"/><Relationship Id="rId4" Type="http://schemas.openxmlformats.org/officeDocument/2006/relationships/image" Target="../media/image10.jpe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3.xml"/><Relationship Id="rId5" Type="http://schemas.openxmlformats.org/officeDocument/2006/relationships/image" Target="../media/image14.png"/><Relationship Id="rId4" Type="http://schemas.openxmlformats.org/officeDocument/2006/relationships/image" Target="../media/image13.png"/></Relationships>
</file>

<file path=ppt/slides/_rels/slide7.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16.jpg"/><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2" descr="C:\Documents and Settings\shubbart\Local Settings\Temp\shutterstock_80245030.jpg"/>
          <p:cNvPicPr>
            <a:picLocks noChangeAspect="1" noChangeArrowheads="1"/>
          </p:cNvPicPr>
          <p:nvPr/>
        </p:nvPicPr>
        <p:blipFill>
          <a:blip r:embed="rId3"/>
          <a:srcRect t="17889" r="2500" b="4267"/>
          <a:stretch>
            <a:fillRect/>
          </a:stretch>
        </p:blipFill>
        <p:spPr bwMode="auto">
          <a:xfrm>
            <a:off x="0" y="0"/>
            <a:ext cx="9144000" cy="4865077"/>
          </a:xfrm>
          <a:prstGeom prst="rect">
            <a:avLst/>
          </a:prstGeom>
          <a:noFill/>
        </p:spPr>
      </p:pic>
      <p:sp>
        <p:nvSpPr>
          <p:cNvPr id="2" name="Title 1"/>
          <p:cNvSpPr>
            <a:spLocks noGrp="1"/>
          </p:cNvSpPr>
          <p:nvPr>
            <p:ph type="title"/>
          </p:nvPr>
        </p:nvSpPr>
        <p:spPr>
          <a:xfrm>
            <a:off x="375138" y="597877"/>
            <a:ext cx="8768861" cy="1442408"/>
          </a:xfrm>
        </p:spPr>
        <p:txBody>
          <a:bodyPr/>
          <a:lstStyle/>
          <a:p>
            <a:pPr algn="ctr"/>
            <a:r>
              <a:rPr lang="en-US" sz="3200" dirty="0" smtClean="0">
                <a:solidFill>
                  <a:srgbClr val="008000"/>
                </a:solidFill>
                <a:latin typeface="Cambria" pitchFamily="18" charset="0"/>
              </a:rPr>
              <a:t>Washington Update</a:t>
            </a:r>
            <a:br>
              <a:rPr lang="en-US" sz="3200" dirty="0" smtClean="0">
                <a:solidFill>
                  <a:srgbClr val="008000"/>
                </a:solidFill>
                <a:latin typeface="Cambria" pitchFamily="18" charset="0"/>
              </a:rPr>
            </a:br>
            <a:r>
              <a:rPr lang="en-US" dirty="0" smtClean="0">
                <a:solidFill>
                  <a:srgbClr val="008000"/>
                </a:solidFill>
                <a:latin typeface="Cambria" pitchFamily="18" charset="0"/>
              </a:rPr>
              <a:t>AFBIS Crop Conference</a:t>
            </a:r>
            <a:br>
              <a:rPr lang="en-US" dirty="0" smtClean="0">
                <a:solidFill>
                  <a:srgbClr val="008000"/>
                </a:solidFill>
                <a:latin typeface="Cambria" pitchFamily="18" charset="0"/>
              </a:rPr>
            </a:br>
            <a:r>
              <a:rPr lang="en-US" dirty="0" smtClean="0">
                <a:solidFill>
                  <a:srgbClr val="008000"/>
                </a:solidFill>
                <a:latin typeface="Cambria" pitchFamily="18" charset="0"/>
              </a:rPr>
              <a:t>June 2015</a:t>
            </a:r>
            <a:br>
              <a:rPr lang="en-US" dirty="0" smtClean="0">
                <a:solidFill>
                  <a:srgbClr val="008000"/>
                </a:solidFill>
                <a:latin typeface="Cambria" pitchFamily="18" charset="0"/>
              </a:rPr>
            </a:br>
            <a:r>
              <a:rPr lang="en-US" sz="3200" dirty="0" smtClean="0">
                <a:solidFill>
                  <a:schemeClr val="accent3">
                    <a:lumMod val="50000"/>
                  </a:schemeClr>
                </a:solidFill>
                <a:latin typeface="Cambria" pitchFamily="18" charset="0"/>
              </a:rPr>
              <a:t/>
            </a:r>
            <a:br>
              <a:rPr lang="en-US" sz="3200" dirty="0" smtClean="0">
                <a:solidFill>
                  <a:schemeClr val="accent3">
                    <a:lumMod val="50000"/>
                  </a:schemeClr>
                </a:solidFill>
                <a:latin typeface="Cambria" pitchFamily="18" charset="0"/>
              </a:rPr>
            </a:br>
            <a:r>
              <a:rPr lang="en-US" dirty="0" smtClean="0">
                <a:solidFill>
                  <a:schemeClr val="tx1"/>
                </a:solidFill>
              </a:rPr>
              <a:t/>
            </a:r>
            <a:br>
              <a:rPr lang="en-US" dirty="0" smtClean="0">
                <a:solidFill>
                  <a:schemeClr val="tx1"/>
                </a:solidFill>
              </a:rPr>
            </a:br>
            <a:r>
              <a:rPr lang="en-US" dirty="0" smtClean="0">
                <a:solidFill>
                  <a:schemeClr val="tx1"/>
                </a:solidFill>
              </a:rPr>
              <a:t/>
            </a:r>
            <a:br>
              <a:rPr lang="en-US" dirty="0" smtClean="0">
                <a:solidFill>
                  <a:schemeClr val="tx1"/>
                </a:solidFill>
              </a:rPr>
            </a:br>
            <a:endParaRPr lang="en-US" dirty="0">
              <a:solidFill>
                <a:schemeClr val="tx1"/>
              </a:solidFill>
            </a:endParaRPr>
          </a:p>
        </p:txBody>
      </p:sp>
      <p:pic>
        <p:nvPicPr>
          <p:cNvPr id="4" name="Content Placeholder 3"/>
          <p:cNvPicPr>
            <a:picLocks noGrp="1" noChangeAspect="1"/>
          </p:cNvPicPr>
          <p:nvPr>
            <p:ph idx="1"/>
          </p:nvPr>
        </p:nvPicPr>
        <p:blipFill>
          <a:blip r:embed="rId4">
            <a:extLst>
              <a:ext uri="{28A0092B-C50C-407E-A947-70E740481C1C}">
                <a14:useLocalDpi xmlns:a14="http://schemas.microsoft.com/office/drawing/2010/main" val="0"/>
              </a:ext>
            </a:extLst>
          </a:blip>
          <a:stretch>
            <a:fillRect/>
          </a:stretch>
        </p:blipFill>
        <p:spPr>
          <a:xfrm>
            <a:off x="2790091" y="5133253"/>
            <a:ext cx="4350171" cy="1560624"/>
          </a:xfrm>
        </p:spPr>
      </p:pic>
      <p:sp>
        <p:nvSpPr>
          <p:cNvPr id="6" name="TextBox 5"/>
          <p:cNvSpPr txBox="1"/>
          <p:nvPr/>
        </p:nvSpPr>
        <p:spPr>
          <a:xfrm>
            <a:off x="3446585" y="1289538"/>
            <a:ext cx="3130061" cy="1043354"/>
          </a:xfrm>
          <a:prstGeom prst="rect">
            <a:avLst/>
          </a:prstGeom>
          <a:noFill/>
        </p:spPr>
        <p:txBody>
          <a:bodyPr wrap="square" lIns="0" tIns="0" rIns="0" bIns="0" rtlCol="0">
            <a:noAutofit/>
          </a:bodyPr>
          <a:lstStyle/>
          <a:p>
            <a:endParaRPr lang="en-US" sz="1400" dirty="0" err="1" smtClean="0">
              <a:latin typeface="Verdana"/>
              <a:cs typeface="Verdana"/>
            </a:endParaRPr>
          </a:p>
        </p:txBody>
      </p:sp>
      <p:sp>
        <p:nvSpPr>
          <p:cNvPr id="7" name="TextBox 6"/>
          <p:cNvSpPr txBox="1"/>
          <p:nvPr/>
        </p:nvSpPr>
        <p:spPr>
          <a:xfrm>
            <a:off x="3048002" y="1781904"/>
            <a:ext cx="3329353" cy="914870"/>
          </a:xfrm>
          <a:prstGeom prst="rect">
            <a:avLst/>
          </a:prstGeom>
          <a:noFill/>
        </p:spPr>
        <p:txBody>
          <a:bodyPr wrap="square" lIns="0" tIns="0" rIns="0" bIns="0" rtlCol="0">
            <a:noAutofit/>
          </a:bodyPr>
          <a:lstStyle/>
          <a:p>
            <a:pPr algn="ctr"/>
            <a:r>
              <a:rPr lang="en-US" sz="2000" dirty="0" smtClean="0">
                <a:latin typeface="Cambria" pitchFamily="18" charset="0"/>
                <a:cs typeface="Verdana"/>
              </a:rPr>
              <a:t>Tara Smith</a:t>
            </a:r>
          </a:p>
          <a:p>
            <a:pPr algn="ctr"/>
            <a:endParaRPr lang="en-US" sz="2000" dirty="0" smtClean="0">
              <a:latin typeface="Cambria" pitchFamily="18" charset="0"/>
              <a:cs typeface="Verdana"/>
            </a:endParaRPr>
          </a:p>
        </p:txBody>
      </p:sp>
    </p:spTree>
    <p:extLst>
      <p:ext uri="{BB962C8B-B14F-4D97-AF65-F5344CB8AC3E}">
        <p14:creationId xmlns:p14="http://schemas.microsoft.com/office/powerpoint/2010/main" val="358978125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7069" y="338411"/>
            <a:ext cx="8474198" cy="646813"/>
          </a:xfrm>
        </p:spPr>
        <p:txBody>
          <a:bodyPr/>
          <a:lstStyle/>
          <a:p>
            <a:r>
              <a:rPr lang="en-US" sz="3200" dirty="0" smtClean="0">
                <a:solidFill>
                  <a:srgbClr val="008000"/>
                </a:solidFill>
                <a:latin typeface="Cambria" pitchFamily="18" charset="0"/>
              </a:rPr>
              <a:t>Where the Rubber Meets the Road - Senate</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0175" y="6330765"/>
            <a:ext cx="1469645" cy="52723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5964" y="2264352"/>
            <a:ext cx="1620982" cy="1523048"/>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9804" y="1883834"/>
            <a:ext cx="653419" cy="1042691"/>
          </a:xfrm>
          <a:prstGeom prst="rect">
            <a:avLst/>
          </a:prstGeom>
        </p:spPr>
      </p:pic>
      <p:sp>
        <p:nvSpPr>
          <p:cNvPr id="10" name="TextBox 9"/>
          <p:cNvSpPr txBox="1"/>
          <p:nvPr/>
        </p:nvSpPr>
        <p:spPr>
          <a:xfrm>
            <a:off x="644232" y="1122217"/>
            <a:ext cx="3054927" cy="727364"/>
          </a:xfrm>
          <a:prstGeom prst="rect">
            <a:avLst/>
          </a:prstGeom>
          <a:noFill/>
        </p:spPr>
        <p:txBody>
          <a:bodyPr wrap="square" lIns="0" tIns="0" rIns="0" bIns="0" rtlCol="0">
            <a:noAutofit/>
          </a:bodyPr>
          <a:lstStyle/>
          <a:p>
            <a:pPr algn="ctr"/>
            <a:r>
              <a:rPr lang="en-US" sz="2800" b="1" u="sng" dirty="0" smtClean="0">
                <a:latin typeface="Arial" panose="020B0604020202020204" pitchFamily="34" charset="0"/>
                <a:cs typeface="Arial" panose="020B0604020202020204" pitchFamily="34" charset="0"/>
              </a:rPr>
              <a:t>Yes (Against Us)</a:t>
            </a:r>
          </a:p>
          <a:p>
            <a:pPr algn="ctr"/>
            <a:r>
              <a:rPr lang="en-US" sz="1400" dirty="0" smtClean="0">
                <a:latin typeface="Arial" panose="020B0604020202020204" pitchFamily="34" charset="0"/>
                <a:cs typeface="Arial" panose="020B0604020202020204" pitchFamily="34" charset="0"/>
              </a:rPr>
              <a:t>(Alabama, Texas, Indiana, Iowa)</a:t>
            </a:r>
          </a:p>
        </p:txBody>
      </p:sp>
      <p:sp>
        <p:nvSpPr>
          <p:cNvPr id="13" name="TextBox 12"/>
          <p:cNvSpPr txBox="1"/>
          <p:nvPr/>
        </p:nvSpPr>
        <p:spPr>
          <a:xfrm>
            <a:off x="4470399" y="1099631"/>
            <a:ext cx="4240867" cy="727364"/>
          </a:xfrm>
          <a:prstGeom prst="rect">
            <a:avLst/>
          </a:prstGeom>
          <a:noFill/>
        </p:spPr>
        <p:txBody>
          <a:bodyPr wrap="square" lIns="0" tIns="0" rIns="0" bIns="0" rtlCol="0">
            <a:noAutofit/>
          </a:bodyPr>
          <a:lstStyle/>
          <a:p>
            <a:pPr algn="ctr"/>
            <a:r>
              <a:rPr lang="en-US" sz="2800" b="1" u="sng" dirty="0" smtClean="0">
                <a:latin typeface="Arial" panose="020B0604020202020204" pitchFamily="34" charset="0"/>
                <a:cs typeface="Arial" panose="020B0604020202020204" pitchFamily="34" charset="0"/>
              </a:rPr>
              <a:t>No (With Us)</a:t>
            </a:r>
          </a:p>
          <a:p>
            <a:pPr algn="ctr"/>
            <a:r>
              <a:rPr lang="en-US" sz="1400" dirty="0" smtClean="0">
                <a:latin typeface="Arial" panose="020B0604020202020204" pitchFamily="34" charset="0"/>
                <a:cs typeface="Arial" panose="020B0604020202020204" pitchFamily="34" charset="0"/>
              </a:rPr>
              <a:t>(New Hampshire, Massachusetts, Virginia, Hawaii)</a:t>
            </a:r>
          </a:p>
          <a:p>
            <a:pPr algn="ctr"/>
            <a:endParaRPr lang="en-US" sz="1400" dirty="0" smtClean="0">
              <a:latin typeface="Arial" panose="020B0604020202020204" pitchFamily="34" charset="0"/>
              <a:cs typeface="Arial" panose="020B0604020202020204" pitchFamily="34" charset="0"/>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23348" y="4368615"/>
            <a:ext cx="1771650" cy="1104900"/>
          </a:xfrm>
          <a:prstGeom prst="rect">
            <a:avLst/>
          </a:prstGeom>
        </p:spPr>
      </p:pic>
      <p:pic>
        <p:nvPicPr>
          <p:cNvPr id="19" name="Picture 1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61388" y="1820530"/>
            <a:ext cx="1292370" cy="1452101"/>
          </a:xfrm>
          <a:prstGeom prst="rect">
            <a:avLst/>
          </a:prstGeom>
        </p:spPr>
      </p:pic>
      <p:pic>
        <p:nvPicPr>
          <p:cNvPr id="20" name="Picture 1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992887" y="3370222"/>
            <a:ext cx="1840490" cy="834355"/>
          </a:xfrm>
          <a:prstGeom prst="rect">
            <a:avLst/>
          </a:prstGeom>
        </p:spPr>
      </p:pic>
      <p:pic>
        <p:nvPicPr>
          <p:cNvPr id="21" name="Picture 2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9804" y="3787400"/>
            <a:ext cx="677355" cy="1181434"/>
          </a:xfrm>
          <a:prstGeom prst="rect">
            <a:avLst/>
          </a:prstGeom>
        </p:spPr>
      </p:pic>
      <p:pic>
        <p:nvPicPr>
          <p:cNvPr id="22" name="Picture 21"/>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766455" y="4014770"/>
            <a:ext cx="1387186" cy="906295"/>
          </a:xfrm>
          <a:prstGeom prst="rect">
            <a:avLst/>
          </a:prstGeom>
        </p:spPr>
      </p:pic>
      <p:pic>
        <p:nvPicPr>
          <p:cNvPr id="23" name="Picture 22"/>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248275" y="2768863"/>
            <a:ext cx="1847850" cy="1171575"/>
          </a:xfrm>
          <a:prstGeom prst="rect">
            <a:avLst/>
          </a:prstGeom>
        </p:spPr>
      </p:pic>
    </p:spTree>
    <p:extLst>
      <p:ext uri="{BB962C8B-B14F-4D97-AF65-F5344CB8AC3E}">
        <p14:creationId xmlns:p14="http://schemas.microsoft.com/office/powerpoint/2010/main" val="479490185"/>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Where the Rubber Meets the Road - House</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37120" y="6330765"/>
            <a:ext cx="1469645" cy="527235"/>
          </a:xfrm>
          <a:prstGeom prst="rect">
            <a:avLst/>
          </a:prstGeom>
        </p:spPr>
      </p:pic>
      <p:graphicFrame>
        <p:nvGraphicFramePr>
          <p:cNvPr id="6" name="Chart 5"/>
          <p:cNvGraphicFramePr/>
          <p:nvPr>
            <p:extLst>
              <p:ext uri="{D42A27DB-BD31-4B8C-83A1-F6EECF244321}">
                <p14:modId xmlns:p14="http://schemas.microsoft.com/office/powerpoint/2010/main" val="935890056"/>
              </p:ext>
            </p:extLst>
          </p:nvPr>
        </p:nvGraphicFramePr>
        <p:xfrm>
          <a:off x="900546" y="939421"/>
          <a:ext cx="7161214" cy="452157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2113280" y="5529312"/>
            <a:ext cx="5323840" cy="263618"/>
          </a:xfrm>
          <a:prstGeom prst="rect">
            <a:avLst/>
          </a:prstGeom>
          <a:noFill/>
        </p:spPr>
        <p:txBody>
          <a:bodyPr wrap="square" lIns="0" tIns="0" rIns="0" bIns="0" rtlCol="0">
            <a:noAutofit/>
          </a:bodyPr>
          <a:lstStyle/>
          <a:p>
            <a:r>
              <a:rPr lang="en-US" sz="1400" dirty="0" smtClean="0">
                <a:latin typeface="Arial" panose="020B0604020202020204" pitchFamily="34" charset="0"/>
                <a:cs typeface="Arial" panose="020B0604020202020204" pitchFamily="34" charset="0"/>
              </a:rPr>
              <a:t>Amendment included means testing, cap on premium assistance, a cut to private sector delivery and disclosure of private producer information</a:t>
            </a:r>
          </a:p>
        </p:txBody>
      </p:sp>
    </p:spTree>
    <p:extLst>
      <p:ext uri="{BB962C8B-B14F-4D97-AF65-F5344CB8AC3E}">
        <p14:creationId xmlns:p14="http://schemas.microsoft.com/office/powerpoint/2010/main" val="171722069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Where the Rubber Meets the Road - House</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6133" y="6309917"/>
            <a:ext cx="1469645" cy="527235"/>
          </a:xfrm>
          <a:prstGeom prst="rect">
            <a:avLst/>
          </a:prstGeom>
        </p:spPr>
      </p:pic>
      <p:graphicFrame>
        <p:nvGraphicFramePr>
          <p:cNvPr id="6" name="Chart 5"/>
          <p:cNvGraphicFramePr/>
          <p:nvPr>
            <p:extLst>
              <p:ext uri="{D42A27DB-BD31-4B8C-83A1-F6EECF244321}">
                <p14:modId xmlns:p14="http://schemas.microsoft.com/office/powerpoint/2010/main" val="209003541"/>
              </p:ext>
            </p:extLst>
          </p:nvPr>
        </p:nvGraphicFramePr>
        <p:xfrm>
          <a:off x="900546" y="939421"/>
          <a:ext cx="7161214" cy="4521579"/>
        </p:xfrm>
        <a:graphic>
          <a:graphicData uri="http://schemas.openxmlformats.org/drawingml/2006/chart">
            <c:chart xmlns:c="http://schemas.openxmlformats.org/drawingml/2006/chart" xmlns:r="http://schemas.openxmlformats.org/officeDocument/2006/relationships" r:id="rId4"/>
          </a:graphicData>
        </a:graphic>
      </p:graphicFrame>
      <p:sp>
        <p:nvSpPr>
          <p:cNvPr id="9" name="TextBox 8"/>
          <p:cNvSpPr txBox="1"/>
          <p:nvPr/>
        </p:nvSpPr>
        <p:spPr>
          <a:xfrm>
            <a:off x="2113280" y="5529312"/>
            <a:ext cx="5323840" cy="263618"/>
          </a:xfrm>
          <a:prstGeom prst="rect">
            <a:avLst/>
          </a:prstGeom>
          <a:noFill/>
        </p:spPr>
        <p:txBody>
          <a:bodyPr wrap="square" lIns="0" tIns="0" rIns="0" bIns="0" rtlCol="0">
            <a:noAutofit/>
          </a:bodyPr>
          <a:lstStyle/>
          <a:p>
            <a:r>
              <a:rPr lang="en-US" sz="1400" dirty="0" smtClean="0">
                <a:latin typeface="Arial" panose="020B0604020202020204" pitchFamily="34" charset="0"/>
                <a:cs typeface="Arial" panose="020B0604020202020204" pitchFamily="34" charset="0"/>
              </a:rPr>
              <a:t>Amendment included means testing, cap on premium assistance, a cut to private sector delivery and disclosure of private producer information</a:t>
            </a:r>
          </a:p>
        </p:txBody>
      </p:sp>
    </p:spTree>
    <p:extLst>
      <p:ext uri="{BB962C8B-B14F-4D97-AF65-F5344CB8AC3E}">
        <p14:creationId xmlns:p14="http://schemas.microsoft.com/office/powerpoint/2010/main" val="171772539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Impact on Advocacy</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845" y="6330765"/>
            <a:ext cx="1469645" cy="527235"/>
          </a:xfrm>
          <a:prstGeom prst="rect">
            <a:avLst/>
          </a:prstGeom>
        </p:spPr>
      </p:pic>
      <p:sp>
        <p:nvSpPr>
          <p:cNvPr id="3" name="Content Placeholder 2"/>
          <p:cNvSpPr>
            <a:spLocks noGrp="1"/>
          </p:cNvSpPr>
          <p:nvPr>
            <p:ph idx="1"/>
          </p:nvPr>
        </p:nvSpPr>
        <p:spPr>
          <a:xfrm>
            <a:off x="457200" y="1298448"/>
            <a:ext cx="8228013" cy="4522787"/>
          </a:xfrm>
        </p:spPr>
        <p:txBody>
          <a:bodyPr/>
          <a:lstStyle/>
          <a:p>
            <a:r>
              <a:rPr lang="en-US" sz="2800" b="1" u="sng" dirty="0" smtClean="0">
                <a:latin typeface="Arial" panose="020B0604020202020204" pitchFamily="34" charset="0"/>
                <a:cs typeface="Arial" panose="020B0604020202020204" pitchFamily="34" charset="0"/>
              </a:rPr>
              <a:t>Focus on the Issues</a:t>
            </a: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Cuts to Premium Assistance</a:t>
            </a:r>
          </a:p>
          <a:p>
            <a:pPr marL="457200" indent="-457200">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Means Testing</a:t>
            </a:r>
          </a:p>
          <a:p>
            <a:pPr marL="457200" indent="-457200">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Cuts to the Private Sector Delivery System</a:t>
            </a:r>
          </a:p>
          <a:p>
            <a:endParaRPr lang="en-US"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7072" y="1496290"/>
            <a:ext cx="2100409" cy="2451839"/>
          </a:xfrm>
          <a:prstGeom prst="rect">
            <a:avLst/>
          </a:prstGeom>
        </p:spPr>
      </p:pic>
    </p:spTree>
    <p:extLst>
      <p:ext uri="{BB962C8B-B14F-4D97-AF65-F5344CB8AC3E}">
        <p14:creationId xmlns:p14="http://schemas.microsoft.com/office/powerpoint/2010/main" val="56672293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Impact on Advocacy</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86133" y="6305980"/>
            <a:ext cx="1469645" cy="527235"/>
          </a:xfrm>
          <a:prstGeom prst="rect">
            <a:avLst/>
          </a:prstGeom>
        </p:spPr>
      </p:pic>
      <p:sp>
        <p:nvSpPr>
          <p:cNvPr id="3" name="Content Placeholder 2"/>
          <p:cNvSpPr>
            <a:spLocks noGrp="1"/>
          </p:cNvSpPr>
          <p:nvPr>
            <p:ph idx="1"/>
          </p:nvPr>
        </p:nvSpPr>
        <p:spPr>
          <a:xfrm>
            <a:off x="457200" y="1196848"/>
            <a:ext cx="8228013" cy="4522787"/>
          </a:xfrm>
        </p:spPr>
        <p:txBody>
          <a:bodyPr/>
          <a:lstStyle/>
          <a:p>
            <a:r>
              <a:rPr lang="en-US" sz="2800" b="1" u="sng" dirty="0" smtClean="0">
                <a:latin typeface="Arial" panose="020B0604020202020204" pitchFamily="34" charset="0"/>
                <a:cs typeface="Arial" panose="020B0604020202020204" pitchFamily="34" charset="0"/>
              </a:rPr>
              <a:t>Focus on the Messaging</a:t>
            </a: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Can’t party bash</a:t>
            </a:r>
          </a:p>
          <a:p>
            <a:pPr marL="457200" indent="-457200">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a:latin typeface="Arial" panose="020B0604020202020204" pitchFamily="34" charset="0"/>
                <a:cs typeface="Arial" panose="020B0604020202020204" pitchFamily="34" charset="0"/>
              </a:rPr>
              <a:t>Know your audience</a:t>
            </a:r>
          </a:p>
          <a:p>
            <a:pPr marL="457200" indent="-457200">
              <a:buFont typeface="Arial" panose="020B0604020202020204" pitchFamily="34" charset="0"/>
              <a:buChar char="•"/>
            </a:pPr>
            <a:endParaRPr lang="en-US" sz="2800" dirty="0" smtClean="0">
              <a:latin typeface="Arial" panose="020B0604020202020204" pitchFamily="34" charset="0"/>
              <a:cs typeface="Arial" panose="020B0604020202020204" pitchFamily="34" charset="0"/>
            </a:endParaRP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“Big Tent” approach</a:t>
            </a:r>
          </a:p>
          <a:p>
            <a:pPr marL="774700" lvl="1" indent="-457200">
              <a:buFont typeface="Arial" panose="020B0604020202020204" pitchFamily="34" charset="0"/>
              <a:buChar char="•"/>
            </a:pPr>
            <a:r>
              <a:rPr lang="en-US" sz="2600" dirty="0" smtClean="0">
                <a:latin typeface="Arial" panose="020B0604020202020204" pitchFamily="34" charset="0"/>
                <a:cs typeface="Arial" panose="020B0604020202020204" pitchFamily="34" charset="0"/>
              </a:rPr>
              <a:t>All crops and all types of policies</a:t>
            </a:r>
          </a:p>
          <a:p>
            <a:endParaRPr lang="en-US" sz="2800"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5" name="Picture 2" descr="http://ts4.mm.bing.net/th?id=HN.607997125307862759&amp;pid=15.1"/>
          <p:cNvPicPr>
            <a:picLocks noChangeAspect="1" noChangeArrowheads="1"/>
          </p:cNvPicPr>
          <p:nvPr/>
        </p:nvPicPr>
        <p:blipFill>
          <a:blip r:embed="rId4" cstate="print"/>
          <a:srcRect/>
          <a:stretch>
            <a:fillRect/>
          </a:stretch>
        </p:blipFill>
        <p:spPr bwMode="auto">
          <a:xfrm>
            <a:off x="4448115" y="2046811"/>
            <a:ext cx="4237098" cy="1783113"/>
          </a:xfrm>
          <a:prstGeom prst="rect">
            <a:avLst/>
          </a:prstGeom>
          <a:noFill/>
        </p:spPr>
      </p:pic>
    </p:spTree>
    <p:extLst>
      <p:ext uri="{BB962C8B-B14F-4D97-AF65-F5344CB8AC3E}">
        <p14:creationId xmlns:p14="http://schemas.microsoft.com/office/powerpoint/2010/main" val="22399316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Impact on Advocacy</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845" y="6326933"/>
            <a:ext cx="1469645" cy="527235"/>
          </a:xfrm>
          <a:prstGeom prst="rect">
            <a:avLst/>
          </a:prstGeom>
        </p:spPr>
      </p:pic>
      <p:sp>
        <p:nvSpPr>
          <p:cNvPr id="3" name="Content Placeholder 2"/>
          <p:cNvSpPr>
            <a:spLocks noGrp="1"/>
          </p:cNvSpPr>
          <p:nvPr>
            <p:ph idx="1"/>
          </p:nvPr>
        </p:nvSpPr>
        <p:spPr>
          <a:xfrm>
            <a:off x="457200" y="1196848"/>
            <a:ext cx="8228013" cy="4522787"/>
          </a:xfrm>
        </p:spPr>
        <p:txBody>
          <a:bodyPr/>
          <a:lstStyle/>
          <a:p>
            <a:r>
              <a:rPr lang="en-US" sz="2800" b="1" u="sng" dirty="0" smtClean="0">
                <a:latin typeface="Arial" panose="020B0604020202020204" pitchFamily="34" charset="0"/>
                <a:cs typeface="Arial" panose="020B0604020202020204" pitchFamily="34" charset="0"/>
              </a:rPr>
              <a:t>Focus on the Delivery</a:t>
            </a:r>
          </a:p>
          <a:p>
            <a:pPr marL="457200" indent="-457200">
              <a:buFont typeface="Arial" panose="020B0604020202020204" pitchFamily="34" charset="0"/>
              <a:buChar char="•"/>
            </a:pPr>
            <a:r>
              <a:rPr lang="en-US" sz="2800" dirty="0" smtClean="0">
                <a:latin typeface="Arial" panose="020B0604020202020204" pitchFamily="34" charset="0"/>
                <a:cs typeface="Arial" panose="020B0604020202020204" pitchFamily="34" charset="0"/>
              </a:rPr>
              <a:t>Broad coalition is key</a:t>
            </a:r>
          </a:p>
          <a:p>
            <a:pPr marL="7747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Lenders</a:t>
            </a:r>
          </a:p>
          <a:p>
            <a:pPr marL="7747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Input suppliers</a:t>
            </a:r>
          </a:p>
          <a:p>
            <a:pPr marL="7747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AIPs/Reinsurers</a:t>
            </a:r>
          </a:p>
          <a:p>
            <a:pPr marL="7747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Agents</a:t>
            </a:r>
          </a:p>
          <a:p>
            <a:pPr marL="774700" lvl="1" indent="-457200">
              <a:buFont typeface="Arial" panose="020B0604020202020204" pitchFamily="34" charset="0"/>
              <a:buChar char="•"/>
            </a:pPr>
            <a:r>
              <a:rPr lang="en-US" sz="2400" dirty="0" smtClean="0">
                <a:latin typeface="Arial" panose="020B0604020202020204" pitchFamily="34" charset="0"/>
                <a:cs typeface="Arial" panose="020B0604020202020204" pitchFamily="34" charset="0"/>
              </a:rPr>
              <a:t>Conservation community</a:t>
            </a:r>
          </a:p>
          <a:p>
            <a:pPr marL="774700" lvl="1" indent="-457200">
              <a:buFont typeface="Arial" panose="020B0604020202020204" pitchFamily="34" charset="0"/>
              <a:buChar char="•"/>
            </a:pPr>
            <a:r>
              <a:rPr lang="en-US" sz="2400" dirty="0">
                <a:latin typeface="Arial" panose="020B0604020202020204" pitchFamily="34" charset="0"/>
                <a:cs typeface="Arial" panose="020B0604020202020204" pitchFamily="34" charset="0"/>
              </a:rPr>
              <a:t>All types of commodity/producer organizations</a:t>
            </a:r>
          </a:p>
          <a:p>
            <a:pPr lvl="1" indent="0">
              <a:buNone/>
            </a:pPr>
            <a:endParaRPr lang="en-US" sz="2400" dirty="0" smtClean="0">
              <a:latin typeface="Arial" panose="020B0604020202020204" pitchFamily="34" charset="0"/>
              <a:cs typeface="Arial" panose="020B0604020202020204" pitchFamily="34" charset="0"/>
            </a:endParaRPr>
          </a:p>
          <a:p>
            <a:endParaRPr lang="en-US"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27818" y="2110328"/>
            <a:ext cx="4317422" cy="1784534"/>
          </a:xfrm>
          <a:prstGeom prst="rect">
            <a:avLst/>
          </a:prstGeom>
        </p:spPr>
      </p:pic>
    </p:spTree>
    <p:extLst>
      <p:ext uri="{BB962C8B-B14F-4D97-AF65-F5344CB8AC3E}">
        <p14:creationId xmlns:p14="http://schemas.microsoft.com/office/powerpoint/2010/main" val="235605054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123" name="Picture 3" descr="C:\Documents and Settings\shubbart\Local Settings\Temp\shutterstock_65535025.jpg"/>
          <p:cNvPicPr>
            <a:picLocks noChangeAspect="1" noChangeArrowheads="1"/>
          </p:cNvPicPr>
          <p:nvPr/>
        </p:nvPicPr>
        <p:blipFill>
          <a:blip r:embed="rId3"/>
          <a:srcRect t="20"/>
          <a:stretch>
            <a:fillRect/>
          </a:stretch>
        </p:blipFill>
        <p:spPr bwMode="auto">
          <a:xfrm>
            <a:off x="-2958352" y="0"/>
            <a:ext cx="12102352" cy="6858000"/>
          </a:xfrm>
          <a:prstGeom prst="rect">
            <a:avLst/>
          </a:prstGeom>
          <a:noFill/>
        </p:spPr>
      </p:pic>
      <p:sp>
        <p:nvSpPr>
          <p:cNvPr id="7" name="Title 1"/>
          <p:cNvSpPr txBox="1">
            <a:spLocks/>
          </p:cNvSpPr>
          <p:nvPr/>
        </p:nvSpPr>
        <p:spPr>
          <a:xfrm>
            <a:off x="199292" y="2321170"/>
            <a:ext cx="8768861" cy="1442408"/>
          </a:xfrm>
          <a:prstGeom prst="rect">
            <a:avLst/>
          </a:prstGeom>
        </p:spPr>
        <p:txBody>
          <a:bodyPr vert="horz" lIns="91440" tIns="45720" rIns="91440" bIns="45720" rtlCol="0" anchor="b">
            <a:normAutofit fontScale="925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3500" b="1" i="0" u="none" strike="noStrike" kern="1200" cap="none" spc="0" normalizeH="0" baseline="0" noProof="0" dirty="0" smtClean="0">
                <a:ln>
                  <a:noFill/>
                </a:ln>
                <a:effectLst/>
                <a:uLnTx/>
                <a:uFillTx/>
                <a:latin typeface="Cambria" pitchFamily="18" charset="0"/>
                <a:ea typeface="+mj-ea"/>
                <a:cs typeface="+mj-cs"/>
              </a:rPr>
              <a:t>Thank</a:t>
            </a:r>
            <a:r>
              <a:rPr kumimoji="0" lang="en-US" sz="3500" b="1" i="0" u="none" strike="noStrike" kern="1200" cap="none" spc="0" normalizeH="0" noProof="0" dirty="0" smtClean="0">
                <a:ln>
                  <a:noFill/>
                </a:ln>
                <a:effectLst/>
                <a:uLnTx/>
                <a:uFillTx/>
                <a:latin typeface="Cambria" pitchFamily="18" charset="0"/>
                <a:ea typeface="+mj-ea"/>
                <a:cs typeface="+mj-cs"/>
              </a:rPr>
              <a:t> You</a:t>
            </a:r>
            <a:r>
              <a:rPr kumimoji="0" lang="en-US" sz="3500" b="1" i="0" u="none" strike="noStrike" kern="1200" cap="none" spc="0" normalizeH="0" baseline="0" noProof="0" dirty="0" smtClean="0">
                <a:ln>
                  <a:noFill/>
                </a:ln>
                <a:effectLst/>
                <a:uLnTx/>
                <a:uFillTx/>
                <a:latin typeface="Cambria" pitchFamily="18" charset="0"/>
                <a:ea typeface="+mj-ea"/>
                <a:cs typeface="+mj-cs"/>
              </a:rPr>
              <a:t>! Questions?</a:t>
            </a:r>
            <a:r>
              <a:rPr kumimoji="0" lang="en-US" sz="2200" b="1" i="0" u="none" strike="noStrike" kern="1200" cap="none" spc="0" normalizeH="0" baseline="0" noProof="0" dirty="0" smtClean="0">
                <a:ln>
                  <a:noFill/>
                </a:ln>
                <a:effectLst/>
                <a:uLnTx/>
                <a:uFillTx/>
                <a:latin typeface="Cambria" pitchFamily="18" charset="0"/>
                <a:ea typeface="+mj-ea"/>
                <a:cs typeface="+mj-cs"/>
              </a:rPr>
              <a:t/>
            </a:r>
            <a:br>
              <a:rPr kumimoji="0" lang="en-US" sz="2200" b="1" i="0" u="none" strike="noStrike" kern="1200" cap="none" spc="0" normalizeH="0" baseline="0" noProof="0" dirty="0" smtClean="0">
                <a:ln>
                  <a:noFill/>
                </a:ln>
                <a:effectLst/>
                <a:uLnTx/>
                <a:uFillTx/>
                <a:latin typeface="Cambria" pitchFamily="18" charset="0"/>
                <a:ea typeface="+mj-ea"/>
                <a:cs typeface="+mj-cs"/>
              </a:rPr>
            </a:br>
            <a:endParaRPr kumimoji="0" lang="en-US" sz="2200" b="1" i="0" u="none" strike="noStrike" kern="1200" cap="none" spc="0" normalizeH="0" baseline="0" noProof="0" dirty="0" smtClean="0">
              <a:ln>
                <a:noFill/>
              </a:ln>
              <a:effectLst/>
              <a:uLnTx/>
              <a:uFillTx/>
              <a:latin typeface="Cambria" pitchFamily="18" charset="0"/>
              <a:ea typeface="+mj-ea"/>
              <a:cs typeface="+mj-cs"/>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baseline="0" noProof="0" dirty="0" smtClean="0">
                <a:ln>
                  <a:noFill/>
                </a:ln>
                <a:effectLst/>
                <a:uLnTx/>
                <a:uFillTx/>
                <a:latin typeface="Cambria" pitchFamily="18" charset="0"/>
                <a:ea typeface="+mj-ea"/>
                <a:cs typeface="Arial" pitchFamily="34" charset="0"/>
              </a:rPr>
              <a:t>Tara Smith</a:t>
            </a:r>
            <a:endParaRPr kumimoji="0" lang="en-US" sz="2200" b="1" i="0" u="none" strike="noStrike" kern="1200" cap="none" spc="0" normalizeH="0" noProof="0" dirty="0" smtClean="0">
              <a:ln>
                <a:noFill/>
              </a:ln>
              <a:effectLst/>
              <a:uLnTx/>
              <a:uFillTx/>
              <a:latin typeface="Cambria" pitchFamily="18" charset="0"/>
              <a:ea typeface="+mj-ea"/>
              <a:cs typeface="Arial" pitchFamily="34"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2200" b="1" i="0" u="none" strike="noStrike" kern="1200" cap="none" spc="0" normalizeH="0" noProof="0" dirty="0" smtClean="0">
                <a:ln>
                  <a:noFill/>
                </a:ln>
                <a:effectLst/>
                <a:uLnTx/>
                <a:uFillTx/>
                <a:latin typeface="Cambria" pitchFamily="18" charset="0"/>
                <a:ea typeface="+mj-ea"/>
                <a:cs typeface="Arial" pitchFamily="34" charset="0"/>
              </a:rPr>
              <a:t>www.cropinsurance.org</a:t>
            </a:r>
            <a:endParaRPr kumimoji="0" lang="en-US" sz="2200" b="1" i="0" u="none" strike="noStrike" kern="1200" cap="none" spc="0" normalizeH="0" baseline="0" noProof="0" dirty="0">
              <a:ln>
                <a:noFill/>
              </a:ln>
              <a:effectLst/>
              <a:uLnTx/>
              <a:uFillTx/>
              <a:latin typeface="Cambria" pitchFamily="18" charset="0"/>
              <a:ea typeface="+mj-ea"/>
              <a:cs typeface="Arial" pitchFamily="34" charset="0"/>
            </a:endParaRPr>
          </a:p>
        </p:txBody>
      </p:sp>
      <p:sp>
        <p:nvSpPr>
          <p:cNvPr id="12" name="Rounded Rectangle 11"/>
          <p:cNvSpPr/>
          <p:nvPr/>
        </p:nvSpPr>
        <p:spPr>
          <a:xfrm>
            <a:off x="2227383" y="363426"/>
            <a:ext cx="4618893" cy="1723281"/>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descr="cirb_logo_large_logo_transparent.png"/>
          <p:cNvPicPr>
            <a:picLocks noChangeAspect="1"/>
          </p:cNvPicPr>
          <p:nvPr/>
        </p:nvPicPr>
        <p:blipFill>
          <a:blip r:embed="rId4"/>
          <a:stretch>
            <a:fillRect/>
          </a:stretch>
        </p:blipFill>
        <p:spPr>
          <a:xfrm>
            <a:off x="2145322" y="410318"/>
            <a:ext cx="4759569" cy="1487366"/>
          </a:xfrm>
          <a:prstGeom prst="rect">
            <a:avLst/>
          </a:prstGeom>
        </p:spPr>
      </p:pic>
    </p:spTree>
    <p:extLst>
      <p:ext uri="{BB962C8B-B14F-4D97-AF65-F5344CB8AC3E}">
        <p14:creationId xmlns:p14="http://schemas.microsoft.com/office/powerpoint/2010/main" val="75278647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p:cNvPicPr>
            <a:picLocks noChangeAspect="1" noChangeArrowheads="1"/>
          </p:cNvPicPr>
          <p:nvPr/>
        </p:nvPicPr>
        <p:blipFill>
          <a:blip r:embed="rId3" cstate="print"/>
          <a:srcRect/>
          <a:stretch>
            <a:fillRect/>
          </a:stretch>
        </p:blipFill>
        <p:spPr bwMode="auto">
          <a:xfrm>
            <a:off x="1104897" y="1883966"/>
            <a:ext cx="6826250" cy="3539315"/>
          </a:xfrm>
          <a:prstGeom prst="rect">
            <a:avLst/>
          </a:prstGeom>
          <a:noFill/>
          <a:ln w="9525">
            <a:noFill/>
            <a:miter lim="800000"/>
            <a:headEnd/>
            <a:tailEnd/>
          </a:ln>
        </p:spPr>
      </p:pic>
      <p:sp>
        <p:nvSpPr>
          <p:cNvPr id="3" name="Title 1"/>
          <p:cNvSpPr txBox="1">
            <a:spLocks/>
          </p:cNvSpPr>
          <p:nvPr/>
        </p:nvSpPr>
        <p:spPr>
          <a:xfrm>
            <a:off x="628650" y="1131094"/>
            <a:ext cx="7886700" cy="994172"/>
          </a:xfrm>
          <a:prstGeom prst="rect">
            <a:avLst/>
          </a:prstGeom>
        </p:spPr>
        <p:txBody>
          <a:bodyPr/>
          <a:lstStyle>
            <a:lvl1pPr algn="l" defTabSz="457200" rtl="0" eaLnBrk="1" latinLnBrk="0" hangingPunct="1">
              <a:lnSpc>
                <a:spcPts val="2600"/>
              </a:lnSpc>
              <a:spcBef>
                <a:spcPct val="0"/>
              </a:spcBef>
              <a:buNone/>
              <a:defRPr sz="2400" b="1" kern="1200" spc="-50" baseline="0">
                <a:solidFill>
                  <a:schemeClr val="accent1"/>
                </a:solidFill>
                <a:latin typeface="Verdana"/>
                <a:ea typeface="+mj-ea"/>
                <a:cs typeface="Verdana"/>
              </a:defRPr>
            </a:lvl1pPr>
          </a:lstStyle>
          <a:p>
            <a:r>
              <a:rPr lang="en-US" smtClean="0">
                <a:solidFill>
                  <a:schemeClr val="accent6">
                    <a:lumMod val="50000"/>
                  </a:schemeClr>
                </a:solidFill>
                <a:latin typeface="Cambria" pitchFamily="18" charset="0"/>
              </a:rPr>
              <a:t>The Middle of Road</a:t>
            </a:r>
            <a:endParaRPr lang="en-US" dirty="0">
              <a:solidFill>
                <a:schemeClr val="accent6">
                  <a:lumMod val="50000"/>
                </a:schemeClr>
              </a:solidFill>
              <a:latin typeface="Cambria" pitchFamily="18" charset="0"/>
            </a:endParaRPr>
          </a:p>
        </p:txBody>
      </p:sp>
      <p:sp>
        <p:nvSpPr>
          <p:cNvPr id="4" name="Title 1"/>
          <p:cNvSpPr txBox="1">
            <a:spLocks/>
          </p:cNvSpPr>
          <p:nvPr/>
        </p:nvSpPr>
        <p:spPr>
          <a:xfrm>
            <a:off x="211016" y="292608"/>
            <a:ext cx="8474198" cy="646813"/>
          </a:xfrm>
          <a:prstGeom prst="rect">
            <a:avLst/>
          </a:prstGeom>
        </p:spPr>
        <p:txBody>
          <a:bodyPr vert="horz" lIns="0" tIns="0" rIns="0" bIns="0" rtlCol="0" anchor="t" anchorCtr="0">
            <a:noAutofit/>
          </a:bodyPr>
          <a:lstStyle>
            <a:lvl1pPr algn="l" defTabSz="457200" rtl="0" eaLnBrk="1" latinLnBrk="0" hangingPunct="1">
              <a:lnSpc>
                <a:spcPts val="2600"/>
              </a:lnSpc>
              <a:spcBef>
                <a:spcPct val="0"/>
              </a:spcBef>
              <a:buNone/>
              <a:defRPr sz="2400" b="1" kern="1200" spc="-50" baseline="0">
                <a:solidFill>
                  <a:schemeClr val="accent1"/>
                </a:solidFill>
                <a:latin typeface="Verdana"/>
                <a:ea typeface="+mj-ea"/>
                <a:cs typeface="Verdana"/>
              </a:defRPr>
            </a:lvl1pPr>
          </a:lstStyle>
          <a:p>
            <a:r>
              <a:rPr lang="en-US" sz="3200" dirty="0" smtClean="0">
                <a:solidFill>
                  <a:srgbClr val="008000"/>
                </a:solidFill>
                <a:latin typeface="Cambria" pitchFamily="18" charset="0"/>
              </a:rPr>
              <a:t>Where the Rubber Meets the Road</a:t>
            </a:r>
            <a:endParaRPr lang="en-US" sz="3200" dirty="0">
              <a:solidFill>
                <a:srgbClr val="008000"/>
              </a:solidFill>
              <a:latin typeface="Cambria" pitchFamily="18" charset="0"/>
            </a:endParaRPr>
          </a:p>
        </p:txBody>
      </p:sp>
      <p:sp>
        <p:nvSpPr>
          <p:cNvPr id="5" name="TextBox 4"/>
          <p:cNvSpPr txBox="1"/>
          <p:nvPr/>
        </p:nvSpPr>
        <p:spPr>
          <a:xfrm>
            <a:off x="1536700" y="5518150"/>
            <a:ext cx="3911600" cy="253916"/>
          </a:xfrm>
          <a:prstGeom prst="rect">
            <a:avLst/>
          </a:prstGeom>
          <a:noFill/>
        </p:spPr>
        <p:txBody>
          <a:bodyPr wrap="square" rtlCol="0">
            <a:spAutoFit/>
          </a:bodyPr>
          <a:lstStyle/>
          <a:p>
            <a:r>
              <a:rPr lang="en-US" sz="1050" dirty="0">
                <a:latin typeface="Cambria" pitchFamily="18" charset="0"/>
              </a:rPr>
              <a:t>Source:  Peter Bell at the National Journal</a:t>
            </a:r>
          </a:p>
        </p:txBody>
      </p:sp>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3556" y="6330765"/>
            <a:ext cx="1469645" cy="527235"/>
          </a:xfrm>
          <a:prstGeom prst="rect">
            <a:avLst/>
          </a:prstGeom>
        </p:spPr>
      </p:pic>
    </p:spTree>
    <p:extLst>
      <p:ext uri="{BB962C8B-B14F-4D97-AF65-F5344CB8AC3E}">
        <p14:creationId xmlns:p14="http://schemas.microsoft.com/office/powerpoint/2010/main" val="15031801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txBox="1">
            <a:spLocks/>
          </p:cNvSpPr>
          <p:nvPr/>
        </p:nvSpPr>
        <p:spPr>
          <a:xfrm>
            <a:off x="211016" y="292608"/>
            <a:ext cx="8474198" cy="646813"/>
          </a:xfrm>
          <a:prstGeom prst="rect">
            <a:avLst/>
          </a:prstGeom>
        </p:spPr>
        <p:txBody>
          <a:bodyPr vert="horz" lIns="0" tIns="0" rIns="0" bIns="0" rtlCol="0" anchor="t" anchorCtr="0">
            <a:noAutofit/>
          </a:bodyPr>
          <a:lstStyle>
            <a:lvl1pPr algn="l" defTabSz="457200" rtl="0" eaLnBrk="1" latinLnBrk="0" hangingPunct="1">
              <a:lnSpc>
                <a:spcPts val="2600"/>
              </a:lnSpc>
              <a:spcBef>
                <a:spcPct val="0"/>
              </a:spcBef>
              <a:buNone/>
              <a:defRPr sz="2400" b="1" kern="1200" spc="-50" baseline="0">
                <a:solidFill>
                  <a:schemeClr val="accent1"/>
                </a:solidFill>
                <a:latin typeface="Verdana"/>
                <a:ea typeface="+mj-ea"/>
                <a:cs typeface="Verdana"/>
              </a:defRPr>
            </a:lvl1pPr>
          </a:lstStyle>
          <a:p>
            <a:r>
              <a:rPr lang="en-US" sz="3200" dirty="0" smtClean="0">
                <a:solidFill>
                  <a:srgbClr val="008000"/>
                </a:solidFill>
                <a:latin typeface="Cambria" pitchFamily="18" charset="0"/>
              </a:rPr>
              <a:t>Where the Rubber Meets the Road</a:t>
            </a:r>
            <a:endParaRPr lang="en-US" sz="3200" dirty="0">
              <a:solidFill>
                <a:srgbClr val="008000"/>
              </a:solidFill>
              <a:latin typeface="Cambria" pitchFamily="18" charset="0"/>
            </a:endParaRPr>
          </a:p>
        </p:txBody>
      </p:sp>
      <p:sp>
        <p:nvSpPr>
          <p:cNvPr id="3" name="Title 1"/>
          <p:cNvSpPr txBox="1">
            <a:spLocks/>
          </p:cNvSpPr>
          <p:nvPr/>
        </p:nvSpPr>
        <p:spPr>
          <a:xfrm>
            <a:off x="628650" y="1131094"/>
            <a:ext cx="7886700" cy="994172"/>
          </a:xfrm>
          <a:prstGeom prst="rect">
            <a:avLst/>
          </a:prstGeom>
        </p:spPr>
        <p:txBody>
          <a:bodyPr/>
          <a:lstStyle>
            <a:lvl1pPr algn="l" defTabSz="457200" rtl="0" eaLnBrk="1" latinLnBrk="0" hangingPunct="1">
              <a:lnSpc>
                <a:spcPts val="2600"/>
              </a:lnSpc>
              <a:spcBef>
                <a:spcPct val="0"/>
              </a:spcBef>
              <a:buNone/>
              <a:defRPr sz="2400" b="1" kern="1200" spc="-50" baseline="0">
                <a:solidFill>
                  <a:schemeClr val="accent1"/>
                </a:solidFill>
                <a:latin typeface="Verdana"/>
                <a:ea typeface="+mj-ea"/>
                <a:cs typeface="Verdana"/>
              </a:defRPr>
            </a:lvl1pPr>
          </a:lstStyle>
          <a:p>
            <a:r>
              <a:rPr lang="en-US" smtClean="0">
                <a:solidFill>
                  <a:schemeClr val="accent6">
                    <a:lumMod val="50000"/>
                  </a:schemeClr>
                </a:solidFill>
                <a:latin typeface="Cambria" pitchFamily="18" charset="0"/>
              </a:rPr>
              <a:t>The Grand Canyon</a:t>
            </a:r>
            <a:endParaRPr lang="en-US" dirty="0">
              <a:solidFill>
                <a:schemeClr val="accent6">
                  <a:lumMod val="50000"/>
                </a:schemeClr>
              </a:solidFill>
              <a:latin typeface="Cambria" pitchFamily="18" charset="0"/>
            </a:endParaRPr>
          </a:p>
        </p:txBody>
      </p:sp>
      <p:pic>
        <p:nvPicPr>
          <p:cNvPr id="4" name="Picture 2"/>
          <p:cNvPicPr>
            <a:picLocks noChangeAspect="1" noChangeArrowheads="1"/>
          </p:cNvPicPr>
          <p:nvPr/>
        </p:nvPicPr>
        <p:blipFill>
          <a:blip r:embed="rId3" cstate="print"/>
          <a:srcRect/>
          <a:stretch>
            <a:fillRect/>
          </a:stretch>
        </p:blipFill>
        <p:spPr bwMode="auto">
          <a:xfrm>
            <a:off x="1054112" y="1790294"/>
            <a:ext cx="7064375" cy="3660077"/>
          </a:xfrm>
          <a:prstGeom prst="rect">
            <a:avLst/>
          </a:prstGeom>
          <a:noFill/>
          <a:ln w="9525">
            <a:noFill/>
            <a:miter lim="800000"/>
            <a:headEnd/>
            <a:tailEnd/>
          </a:ln>
        </p:spPr>
      </p:pic>
      <p:sp>
        <p:nvSpPr>
          <p:cNvPr id="5" name="TextBox 4"/>
          <p:cNvSpPr txBox="1"/>
          <p:nvPr/>
        </p:nvSpPr>
        <p:spPr>
          <a:xfrm>
            <a:off x="1536700" y="5518150"/>
            <a:ext cx="3911600" cy="253916"/>
          </a:xfrm>
          <a:prstGeom prst="rect">
            <a:avLst/>
          </a:prstGeom>
          <a:noFill/>
        </p:spPr>
        <p:txBody>
          <a:bodyPr wrap="square" rtlCol="0">
            <a:spAutoFit/>
          </a:bodyPr>
          <a:lstStyle/>
          <a:p>
            <a:r>
              <a:rPr lang="en-US" sz="1050" dirty="0">
                <a:latin typeface="Cambria" pitchFamily="18" charset="0"/>
              </a:rPr>
              <a:t>Source:  Peter Bell at the National Journal</a:t>
            </a:r>
          </a:p>
        </p:txBody>
      </p:sp>
      <p:pic>
        <p:nvPicPr>
          <p:cNvPr id="6" name="Content Placeholder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3556" y="6330765"/>
            <a:ext cx="1469645" cy="527235"/>
          </a:xfrm>
          <a:prstGeom prst="rect">
            <a:avLst/>
          </a:prstGeom>
        </p:spPr>
      </p:pic>
    </p:spTree>
    <p:extLst>
      <p:ext uri="{BB962C8B-B14F-4D97-AF65-F5344CB8AC3E}">
        <p14:creationId xmlns:p14="http://schemas.microsoft.com/office/powerpoint/2010/main" val="30340359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Friends and Foes</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4222" y="6330765"/>
            <a:ext cx="1469645" cy="527235"/>
          </a:xfrm>
          <a:prstGeom prst="rect">
            <a:avLst/>
          </a:prstGeom>
        </p:spPr>
      </p:pic>
      <p:sp>
        <p:nvSpPr>
          <p:cNvPr id="3" name="TextBox 2"/>
          <p:cNvSpPr txBox="1"/>
          <p:nvPr/>
        </p:nvSpPr>
        <p:spPr>
          <a:xfrm>
            <a:off x="520124" y="987962"/>
            <a:ext cx="3620802" cy="2795452"/>
          </a:xfrm>
          <a:prstGeom prst="rect">
            <a:avLst/>
          </a:prstGeom>
          <a:noFill/>
        </p:spPr>
        <p:txBody>
          <a:bodyPr wrap="square" lIns="0" tIns="0" rIns="0" bIns="0" rtlCol="0">
            <a:noAutofit/>
          </a:bodyPr>
          <a:lstStyle/>
          <a:p>
            <a:r>
              <a:rPr lang="en-US" sz="2400" i="1" dirty="0" smtClean="0">
                <a:latin typeface="Arial" panose="020B0604020202020204" pitchFamily="34" charset="0"/>
                <a:cs typeface="Arial" panose="020B0604020202020204" pitchFamily="34" charset="0"/>
              </a:rPr>
              <a:t>“There </a:t>
            </a:r>
            <a:r>
              <a:rPr lang="en-US" sz="2400" i="1" dirty="0">
                <a:latin typeface="Arial" panose="020B0604020202020204" pitchFamily="34" charset="0"/>
                <a:cs typeface="Arial" panose="020B0604020202020204" pitchFamily="34" charset="0"/>
              </a:rPr>
              <a:t>is no valid economic argument for having taxpayers taking on so much of farmers’ risk. Congress should instead make investments that would ensure agriculture can </a:t>
            </a:r>
            <a:r>
              <a:rPr lang="en-US" sz="2400" i="1" dirty="0" smtClean="0">
                <a:latin typeface="Arial" panose="020B0604020202020204" pitchFamily="34" charset="0"/>
                <a:cs typeface="Arial" panose="020B0604020202020204" pitchFamily="34" charset="0"/>
              </a:rPr>
              <a:t>prosper…that </a:t>
            </a:r>
            <a:r>
              <a:rPr lang="en-US" sz="2400" i="1" dirty="0">
                <a:latin typeface="Arial" panose="020B0604020202020204" pitchFamily="34" charset="0"/>
                <a:cs typeface="Arial" panose="020B0604020202020204" pitchFamily="34" charset="0"/>
              </a:rPr>
              <a:t>address the interests of both agriculture and the public</a:t>
            </a:r>
            <a:r>
              <a:rPr lang="en-US" sz="2400" i="1" dirty="0" smtClean="0">
                <a:latin typeface="Arial" panose="020B0604020202020204" pitchFamily="34" charset="0"/>
                <a:cs typeface="Arial" panose="020B0604020202020204" pitchFamily="34" charset="0"/>
              </a:rPr>
              <a:t>.” </a:t>
            </a:r>
          </a:p>
        </p:txBody>
      </p:sp>
      <p:sp>
        <p:nvSpPr>
          <p:cNvPr id="12" name="TextBox 11"/>
          <p:cNvSpPr txBox="1"/>
          <p:nvPr/>
        </p:nvSpPr>
        <p:spPr>
          <a:xfrm>
            <a:off x="5064412" y="236122"/>
            <a:ext cx="3620802" cy="2795452"/>
          </a:xfrm>
          <a:prstGeom prst="rect">
            <a:avLst/>
          </a:prstGeom>
          <a:noFill/>
        </p:spPr>
        <p:txBody>
          <a:bodyPr wrap="square" lIns="0" tIns="0" rIns="0" bIns="0" rtlCol="0">
            <a:noAutofit/>
          </a:bodyPr>
          <a:lstStyle/>
          <a:p>
            <a:r>
              <a:rPr lang="en-US" sz="2400" i="1" dirty="0" smtClean="0">
                <a:latin typeface="Arial" panose="020B0604020202020204" pitchFamily="34" charset="0"/>
                <a:cs typeface="Arial" panose="020B0604020202020204" pitchFamily="34" charset="0"/>
              </a:rPr>
              <a:t>“Crop </a:t>
            </a:r>
            <a:r>
              <a:rPr lang="en-US" sz="2400" i="1" dirty="0">
                <a:latin typeface="Arial" panose="020B0604020202020204" pitchFamily="34" charset="0"/>
                <a:cs typeface="Arial" panose="020B0604020202020204" pitchFamily="34" charset="0"/>
              </a:rPr>
              <a:t>insurance has become a bloated, taxpayer-financed subsidy to big agricultural corporations and insurance companies. Current House and Senate farm bills would expand crop insurance to farm subsidy recipients whose names remain secret while eliminating transparent farm payments. </a:t>
            </a:r>
            <a:r>
              <a:rPr lang="en-US" sz="2400" i="1" dirty="0" smtClean="0">
                <a:latin typeface="Arial" panose="020B0604020202020204" pitchFamily="34" charset="0"/>
                <a:cs typeface="Arial" panose="020B0604020202020204" pitchFamily="34" charset="0"/>
              </a:rPr>
              <a:t>Crop </a:t>
            </a:r>
            <a:r>
              <a:rPr lang="en-US" sz="2400" i="1" dirty="0">
                <a:latin typeface="Arial" panose="020B0604020202020204" pitchFamily="34" charset="0"/>
                <a:cs typeface="Arial" panose="020B0604020202020204" pitchFamily="34" charset="0"/>
              </a:rPr>
              <a:t>insurance needs reform, not an expansion</a:t>
            </a:r>
            <a:r>
              <a:rPr lang="en-US" sz="2400" i="1" dirty="0" smtClean="0">
                <a:latin typeface="Arial" panose="020B0604020202020204" pitchFamily="34" charset="0"/>
                <a:cs typeface="Arial" panose="020B0604020202020204" pitchFamily="34" charset="0"/>
              </a:rPr>
              <a:t>.”</a:t>
            </a:r>
            <a:endParaRPr lang="en-US" sz="2400" i="1" dirty="0">
              <a:latin typeface="Arial" panose="020B0604020202020204" pitchFamily="34" charset="0"/>
              <a:cs typeface="Arial" panose="020B0604020202020204" pitchFamily="34" charset="0"/>
            </a:endParaRPr>
          </a:p>
          <a:p>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3468820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Friends and Foes</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9317" y="6330765"/>
            <a:ext cx="1469645" cy="527235"/>
          </a:xfrm>
          <a:prstGeom prst="rect">
            <a:avLst/>
          </a:prstGeom>
        </p:spPr>
      </p:pic>
      <p:pic>
        <p:nvPicPr>
          <p:cNvPr id="6" name="Picture 5"/>
          <p:cNvPicPr>
            <a:picLocks noChangeAspect="1"/>
          </p:cNvPicPr>
          <p:nvPr/>
        </p:nvPicPr>
        <p:blipFill>
          <a:blip r:embed="rId4"/>
          <a:stretch>
            <a:fillRect/>
          </a:stretch>
        </p:blipFill>
        <p:spPr>
          <a:xfrm>
            <a:off x="5396640" y="479598"/>
            <a:ext cx="2857500" cy="1905000"/>
          </a:xfrm>
          <a:prstGeom prst="rect">
            <a:avLst/>
          </a:prstGeom>
        </p:spPr>
      </p:pic>
      <p:pic>
        <p:nvPicPr>
          <p:cNvPr id="7" name="Picture 6"/>
          <p:cNvPicPr>
            <a:picLocks noChangeAspect="1"/>
          </p:cNvPicPr>
          <p:nvPr/>
        </p:nvPicPr>
        <p:blipFill>
          <a:blip r:embed="rId5"/>
          <a:stretch>
            <a:fillRect/>
          </a:stretch>
        </p:blipFill>
        <p:spPr>
          <a:xfrm>
            <a:off x="1577947" y="976568"/>
            <a:ext cx="1256694" cy="1256694"/>
          </a:xfrm>
          <a:prstGeom prst="rect">
            <a:avLst/>
          </a:prstGeom>
        </p:spPr>
      </p:pic>
      <p:sp>
        <p:nvSpPr>
          <p:cNvPr id="3" name="TextBox 2"/>
          <p:cNvSpPr txBox="1"/>
          <p:nvPr/>
        </p:nvSpPr>
        <p:spPr>
          <a:xfrm>
            <a:off x="520124" y="2451002"/>
            <a:ext cx="3620802" cy="2795452"/>
          </a:xfrm>
          <a:prstGeom prst="rect">
            <a:avLst/>
          </a:prstGeom>
          <a:noFill/>
        </p:spPr>
        <p:txBody>
          <a:bodyPr wrap="square" lIns="0" tIns="0" rIns="0" bIns="0" rtlCol="0">
            <a:noAutofit/>
          </a:bodyPr>
          <a:lstStyle/>
          <a:p>
            <a:r>
              <a:rPr lang="en-US" sz="1400" i="1" dirty="0" smtClean="0">
                <a:latin typeface="Arial" panose="020B0604020202020204" pitchFamily="34" charset="0"/>
                <a:cs typeface="Arial" panose="020B0604020202020204" pitchFamily="34" charset="0"/>
              </a:rPr>
              <a:t>“</a:t>
            </a:r>
            <a:r>
              <a:rPr lang="en-US" sz="1600" i="1" dirty="0" smtClean="0">
                <a:latin typeface="Arial" panose="020B0604020202020204" pitchFamily="34" charset="0"/>
                <a:cs typeface="Arial" panose="020B0604020202020204" pitchFamily="34" charset="0"/>
              </a:rPr>
              <a:t>There </a:t>
            </a:r>
            <a:r>
              <a:rPr lang="en-US" sz="1600" i="1" dirty="0">
                <a:latin typeface="Arial" panose="020B0604020202020204" pitchFamily="34" charset="0"/>
                <a:cs typeface="Arial" panose="020B0604020202020204" pitchFamily="34" charset="0"/>
              </a:rPr>
              <a:t>is no valid economic argument for having taxpayers taking on so much of farmers’ risk. Congress should instead make investments that would ensure agriculture can prosper and sustain itself in the future, focusing on issues such as renewable energy, transportation, clean water and food safety that address the interests of both agriculture and the public</a:t>
            </a:r>
            <a:r>
              <a:rPr lang="en-US" sz="1600" i="1" dirty="0" smtClean="0">
                <a:latin typeface="Arial" panose="020B0604020202020204" pitchFamily="34" charset="0"/>
                <a:cs typeface="Arial" panose="020B0604020202020204" pitchFamily="34" charset="0"/>
              </a:rPr>
              <a:t>.” </a:t>
            </a:r>
          </a:p>
          <a:p>
            <a:r>
              <a:rPr lang="en-US" sz="1600" b="1" dirty="0" smtClean="0">
                <a:latin typeface="Arial" panose="020B0604020202020204" pitchFamily="34" charset="0"/>
                <a:cs typeface="Arial" panose="020B0604020202020204" pitchFamily="34" charset="0"/>
              </a:rPr>
              <a:t>-EWG Press Release from December 2013</a:t>
            </a:r>
            <a:endParaRPr lang="en-US" sz="1600" b="1" dirty="0">
              <a:latin typeface="Arial" panose="020B0604020202020204" pitchFamily="34" charset="0"/>
              <a:cs typeface="Arial" panose="020B0604020202020204" pitchFamily="34" charset="0"/>
            </a:endParaRPr>
          </a:p>
        </p:txBody>
      </p:sp>
      <p:sp>
        <p:nvSpPr>
          <p:cNvPr id="12" name="TextBox 11"/>
          <p:cNvSpPr txBox="1"/>
          <p:nvPr/>
        </p:nvSpPr>
        <p:spPr>
          <a:xfrm>
            <a:off x="5064412" y="2451002"/>
            <a:ext cx="3620802" cy="2795452"/>
          </a:xfrm>
          <a:prstGeom prst="rect">
            <a:avLst/>
          </a:prstGeom>
          <a:noFill/>
        </p:spPr>
        <p:txBody>
          <a:bodyPr wrap="square" lIns="0" tIns="0" rIns="0" bIns="0" rtlCol="0">
            <a:noAutofit/>
          </a:bodyPr>
          <a:lstStyle/>
          <a:p>
            <a:r>
              <a:rPr lang="en-US" sz="1600" i="1" dirty="0" smtClean="0">
                <a:latin typeface="Arial" panose="020B0604020202020204" pitchFamily="34" charset="0"/>
                <a:cs typeface="Arial" panose="020B0604020202020204" pitchFamily="34" charset="0"/>
              </a:rPr>
              <a:t>“Crop </a:t>
            </a:r>
            <a:r>
              <a:rPr lang="en-US" sz="1600" i="1" dirty="0">
                <a:latin typeface="Arial" panose="020B0604020202020204" pitchFamily="34" charset="0"/>
                <a:cs typeface="Arial" panose="020B0604020202020204" pitchFamily="34" charset="0"/>
              </a:rPr>
              <a:t>insurance has become a bloated, taxpayer-financed subsidy to big agricultural corporations and insurance companies. Current House and Senate farm bills would expand crop insurance to farm subsidy recipients whose names remain secret while eliminating transparent farm payments. </a:t>
            </a:r>
            <a:r>
              <a:rPr lang="en-US" sz="1600" i="1" dirty="0" smtClean="0">
                <a:latin typeface="Arial" panose="020B0604020202020204" pitchFamily="34" charset="0"/>
                <a:cs typeface="Arial" panose="020B0604020202020204" pitchFamily="34" charset="0"/>
              </a:rPr>
              <a:t>Crop </a:t>
            </a:r>
            <a:r>
              <a:rPr lang="en-US" sz="1600" i="1" dirty="0">
                <a:latin typeface="Arial" panose="020B0604020202020204" pitchFamily="34" charset="0"/>
                <a:cs typeface="Arial" panose="020B0604020202020204" pitchFamily="34" charset="0"/>
              </a:rPr>
              <a:t>insurance needs reform, not an expansion</a:t>
            </a:r>
            <a:r>
              <a:rPr lang="en-US" sz="1600" i="1" dirty="0" smtClean="0">
                <a:latin typeface="Arial" panose="020B0604020202020204" pitchFamily="34" charset="0"/>
                <a:cs typeface="Arial" panose="020B0604020202020204" pitchFamily="34" charset="0"/>
              </a:rPr>
              <a:t>.”</a:t>
            </a:r>
            <a:endParaRPr lang="en-US" sz="1600" i="1" dirty="0">
              <a:latin typeface="Arial" panose="020B0604020202020204" pitchFamily="34" charset="0"/>
              <a:cs typeface="Arial" panose="020B0604020202020204" pitchFamily="34" charset="0"/>
            </a:endParaRPr>
          </a:p>
          <a:p>
            <a:r>
              <a:rPr lang="en-US" sz="1600" b="1" dirty="0" smtClean="0">
                <a:latin typeface="Arial" panose="020B0604020202020204" pitchFamily="34" charset="0"/>
                <a:cs typeface="Arial" panose="020B0604020202020204" pitchFamily="34" charset="0"/>
              </a:rPr>
              <a:t>-Heritage Foundation Issue Brief from July 2012</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7065779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Friends and Foes</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19317" y="6330765"/>
            <a:ext cx="1469645" cy="527235"/>
          </a:xfrm>
          <a:prstGeom prst="rect">
            <a:avLst/>
          </a:prstGeom>
        </p:spPr>
      </p:pic>
      <p:pic>
        <p:nvPicPr>
          <p:cNvPr id="6" name="Picture 5"/>
          <p:cNvPicPr>
            <a:picLocks noChangeAspect="1"/>
          </p:cNvPicPr>
          <p:nvPr/>
        </p:nvPicPr>
        <p:blipFill>
          <a:blip r:embed="rId4"/>
          <a:stretch>
            <a:fillRect/>
          </a:stretch>
        </p:blipFill>
        <p:spPr>
          <a:xfrm>
            <a:off x="5396640" y="479598"/>
            <a:ext cx="2857500" cy="1905000"/>
          </a:xfrm>
          <a:prstGeom prst="rect">
            <a:avLst/>
          </a:prstGeom>
        </p:spPr>
      </p:pic>
      <p:pic>
        <p:nvPicPr>
          <p:cNvPr id="7" name="Picture 6"/>
          <p:cNvPicPr>
            <a:picLocks noChangeAspect="1"/>
          </p:cNvPicPr>
          <p:nvPr/>
        </p:nvPicPr>
        <p:blipFill>
          <a:blip r:embed="rId5"/>
          <a:stretch>
            <a:fillRect/>
          </a:stretch>
        </p:blipFill>
        <p:spPr>
          <a:xfrm>
            <a:off x="1577947" y="976568"/>
            <a:ext cx="1256694" cy="1256694"/>
          </a:xfrm>
          <a:prstGeom prst="rect">
            <a:avLst/>
          </a:prstGeom>
        </p:spPr>
      </p:pic>
      <p:sp>
        <p:nvSpPr>
          <p:cNvPr id="3" name="TextBox 2"/>
          <p:cNvSpPr txBox="1"/>
          <p:nvPr/>
        </p:nvSpPr>
        <p:spPr>
          <a:xfrm>
            <a:off x="520124" y="2451002"/>
            <a:ext cx="3620802" cy="2795452"/>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Reduce or eliminate premium assistance for revenue policies.</a:t>
            </a:r>
          </a:p>
          <a:p>
            <a:pPr marL="285750" indent="-285750">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Require premium assistance data for individual producers be available to the public.</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Not allow premium assistance for new farmland.</a:t>
            </a:r>
          </a:p>
          <a:p>
            <a:pPr marL="285750" indent="-285750">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Apply means testing.</a:t>
            </a:r>
          </a:p>
        </p:txBody>
      </p:sp>
      <p:sp>
        <p:nvSpPr>
          <p:cNvPr id="12" name="TextBox 11"/>
          <p:cNvSpPr txBox="1"/>
          <p:nvPr/>
        </p:nvSpPr>
        <p:spPr>
          <a:xfrm>
            <a:off x="5064412" y="2451002"/>
            <a:ext cx="3620802" cy="2795452"/>
          </a:xfrm>
          <a:prstGeom prst="rect">
            <a:avLst/>
          </a:prstGeom>
          <a:noFill/>
        </p:spPr>
        <p:txBody>
          <a:bodyPr wrap="square" lIns="0" tIns="0" rIns="0" bIns="0" rtlCol="0">
            <a:noAutofit/>
          </a:bodyPr>
          <a:lstStyle/>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Reduce premium assistance to farmers.</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Reduce funding for the private sector delivery system.</a:t>
            </a:r>
          </a:p>
          <a:p>
            <a:pPr marL="285750" indent="-285750">
              <a:buFont typeface="Arial" panose="020B0604020202020204" pitchFamily="34" charset="0"/>
              <a:buChar char="•"/>
            </a:pPr>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Require premium assistance data for individual producers be available to the public.</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08753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Friends and Foes</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74844" y="6330765"/>
            <a:ext cx="1469645" cy="527235"/>
          </a:xfrm>
          <a:prstGeom prst="rect">
            <a:avLst/>
          </a:prstGeom>
        </p:spPr>
      </p:pic>
      <p:sp>
        <p:nvSpPr>
          <p:cNvPr id="6" name="TextBox 5"/>
          <p:cNvSpPr txBox="1"/>
          <p:nvPr/>
        </p:nvSpPr>
        <p:spPr>
          <a:xfrm>
            <a:off x="520124" y="1699162"/>
            <a:ext cx="3620802" cy="2795452"/>
          </a:xfrm>
          <a:prstGeom prst="rect">
            <a:avLst/>
          </a:prstGeom>
          <a:noFill/>
        </p:spPr>
        <p:txBody>
          <a:bodyPr wrap="square" lIns="0" tIns="0" rIns="0" bIns="0" rtlCol="0">
            <a:noAutofit/>
          </a:bodyPr>
          <a:lstStyle/>
          <a:p>
            <a:r>
              <a:rPr lang="en-US" sz="2800" b="1" dirty="0" smtClean="0">
                <a:solidFill>
                  <a:srgbClr val="FF0000"/>
                </a:solidFill>
                <a:latin typeface="Arial" panose="020B0604020202020204" pitchFamily="34" charset="0"/>
                <a:cs typeface="Arial" panose="020B0604020202020204" pitchFamily="34" charset="0"/>
              </a:rPr>
              <a:t>CUT $14 Billion</a:t>
            </a:r>
          </a:p>
          <a:p>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Reduce producer premium assistance.</a:t>
            </a:r>
          </a:p>
          <a:p>
            <a:pPr marL="285750" indent="-285750">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Reduce the A&amp;O cap.</a:t>
            </a:r>
          </a:p>
          <a:p>
            <a:pPr marL="285750" indent="-285750">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Reduce the estimate rate of return for crop insurance companies.</a:t>
            </a:r>
          </a:p>
        </p:txBody>
      </p:sp>
      <p:sp>
        <p:nvSpPr>
          <p:cNvPr id="7" name="TextBox 6"/>
          <p:cNvSpPr txBox="1"/>
          <p:nvPr/>
        </p:nvSpPr>
        <p:spPr>
          <a:xfrm>
            <a:off x="5064412" y="1683988"/>
            <a:ext cx="3620802" cy="2541320"/>
          </a:xfrm>
          <a:prstGeom prst="rect">
            <a:avLst/>
          </a:prstGeom>
          <a:noFill/>
        </p:spPr>
        <p:txBody>
          <a:bodyPr wrap="square" lIns="0" tIns="0" rIns="0" bIns="0" rtlCol="0">
            <a:noAutofit/>
          </a:bodyPr>
          <a:lstStyle/>
          <a:p>
            <a:r>
              <a:rPr lang="en-US" sz="2800" b="1" dirty="0" smtClean="0">
                <a:solidFill>
                  <a:srgbClr val="FF0000"/>
                </a:solidFill>
                <a:latin typeface="Arial" panose="020B0604020202020204" pitchFamily="34" charset="0"/>
                <a:cs typeface="Arial" panose="020B0604020202020204" pitchFamily="34" charset="0"/>
              </a:rPr>
              <a:t>CUT $23 Billion</a:t>
            </a:r>
          </a:p>
          <a:p>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Cut to be shared between the commodity title and crop insurance program.</a:t>
            </a:r>
          </a:p>
          <a:p>
            <a:pPr marL="285750" indent="-285750">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Exact policies left up to the Agriculture Committee.</a:t>
            </a:r>
            <a:endParaRPr lang="en-US" sz="16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022200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Friends and Foes</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74355" y="6330765"/>
            <a:ext cx="1469645" cy="527235"/>
          </a:xfrm>
          <a:prstGeom prst="rect">
            <a:avLst/>
          </a:prstGeom>
        </p:spPr>
      </p:pic>
      <p:sp>
        <p:nvSpPr>
          <p:cNvPr id="6" name="TextBox 5"/>
          <p:cNvSpPr txBox="1"/>
          <p:nvPr/>
        </p:nvSpPr>
        <p:spPr>
          <a:xfrm>
            <a:off x="520124" y="2877722"/>
            <a:ext cx="3620802" cy="2795452"/>
          </a:xfrm>
          <a:prstGeom prst="rect">
            <a:avLst/>
          </a:prstGeom>
          <a:noFill/>
        </p:spPr>
        <p:txBody>
          <a:bodyPr wrap="square" lIns="0" tIns="0" rIns="0" bIns="0" rtlCol="0">
            <a:noAutofit/>
          </a:bodyPr>
          <a:lstStyle/>
          <a:p>
            <a:r>
              <a:rPr lang="en-US" sz="2800" b="1" dirty="0" smtClean="0">
                <a:solidFill>
                  <a:srgbClr val="FF0000"/>
                </a:solidFill>
                <a:latin typeface="Arial" panose="020B0604020202020204" pitchFamily="34" charset="0"/>
                <a:cs typeface="Arial" panose="020B0604020202020204" pitchFamily="34" charset="0"/>
              </a:rPr>
              <a:t>CUT $14 Billion</a:t>
            </a:r>
          </a:p>
          <a:p>
            <a:endParaRPr lang="en-US" sz="1600" b="1" dirty="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Reduce producer premium assistance.</a:t>
            </a:r>
          </a:p>
          <a:p>
            <a:pPr marL="285750" indent="-285750">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Reduce the A&amp;O cap.</a:t>
            </a:r>
          </a:p>
          <a:p>
            <a:pPr marL="285750" indent="-285750">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Reduce the estimate rate of return for crop insurance companies.</a:t>
            </a:r>
          </a:p>
        </p:txBody>
      </p:sp>
      <p:sp>
        <p:nvSpPr>
          <p:cNvPr id="7" name="TextBox 6"/>
          <p:cNvSpPr txBox="1"/>
          <p:nvPr/>
        </p:nvSpPr>
        <p:spPr>
          <a:xfrm>
            <a:off x="5064412" y="2862548"/>
            <a:ext cx="3620802" cy="2541320"/>
          </a:xfrm>
          <a:prstGeom prst="rect">
            <a:avLst/>
          </a:prstGeom>
          <a:noFill/>
        </p:spPr>
        <p:txBody>
          <a:bodyPr wrap="square" lIns="0" tIns="0" rIns="0" bIns="0" rtlCol="0">
            <a:noAutofit/>
          </a:bodyPr>
          <a:lstStyle/>
          <a:p>
            <a:r>
              <a:rPr lang="en-US" sz="2800" b="1" dirty="0" smtClean="0">
                <a:solidFill>
                  <a:srgbClr val="FF0000"/>
                </a:solidFill>
                <a:latin typeface="Arial" panose="020B0604020202020204" pitchFamily="34" charset="0"/>
                <a:cs typeface="Arial" panose="020B0604020202020204" pitchFamily="34" charset="0"/>
              </a:rPr>
              <a:t>CUT $23 Billion</a:t>
            </a:r>
          </a:p>
          <a:p>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Cut to be shared between the commodity title and crop insurance program.</a:t>
            </a:r>
          </a:p>
          <a:p>
            <a:pPr marL="285750" indent="-285750">
              <a:buFont typeface="Arial" panose="020B0604020202020204" pitchFamily="34" charset="0"/>
              <a:buChar char="•"/>
            </a:pPr>
            <a:endParaRPr lang="en-US" sz="1600" b="1" dirty="0" smtClean="0">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US" sz="1600" b="1" dirty="0" smtClean="0">
                <a:latin typeface="Arial" panose="020B0604020202020204" pitchFamily="34" charset="0"/>
                <a:cs typeface="Arial" panose="020B0604020202020204" pitchFamily="34" charset="0"/>
              </a:rPr>
              <a:t>Exact policies left up to the Agriculture Committee.</a:t>
            </a:r>
            <a:endParaRPr lang="en-US" sz="1600" b="1" dirty="0">
              <a:latin typeface="Arial" panose="020B0604020202020204" pitchFamily="34" charset="0"/>
              <a:cs typeface="Arial" panose="020B0604020202020204" pitchFamily="34" charset="0"/>
            </a:endParaRPr>
          </a:p>
        </p:txBody>
      </p:sp>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03004" y="939421"/>
            <a:ext cx="2243396" cy="1693993"/>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36210" y="737939"/>
            <a:ext cx="2857500" cy="1895475"/>
          </a:xfrm>
          <a:prstGeom prst="rect">
            <a:avLst/>
          </a:prstGeom>
        </p:spPr>
      </p:pic>
      <p:sp>
        <p:nvSpPr>
          <p:cNvPr id="5" name="TextBox 4"/>
          <p:cNvSpPr txBox="1"/>
          <p:nvPr/>
        </p:nvSpPr>
        <p:spPr>
          <a:xfrm>
            <a:off x="2113280" y="5737132"/>
            <a:ext cx="5323840" cy="263618"/>
          </a:xfrm>
          <a:prstGeom prst="rect">
            <a:avLst/>
          </a:prstGeom>
          <a:noFill/>
        </p:spPr>
        <p:txBody>
          <a:bodyPr wrap="square" lIns="0" tIns="0" rIns="0" bIns="0" rtlCol="0">
            <a:noAutofit/>
          </a:bodyPr>
          <a:lstStyle/>
          <a:p>
            <a:r>
              <a:rPr lang="en-US" sz="1400" dirty="0" smtClean="0">
                <a:latin typeface="Arial" panose="020B0604020202020204" pitchFamily="34" charset="0"/>
                <a:cs typeface="Arial" panose="020B0604020202020204" pitchFamily="34" charset="0"/>
              </a:rPr>
              <a:t>Source:  2015 Presidential and House Budget Proposals</a:t>
            </a:r>
          </a:p>
        </p:txBody>
      </p:sp>
    </p:spTree>
    <p:extLst>
      <p:ext uri="{BB962C8B-B14F-4D97-AF65-F5344CB8AC3E}">
        <p14:creationId xmlns:p14="http://schemas.microsoft.com/office/powerpoint/2010/main" val="97717397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1016" y="292608"/>
            <a:ext cx="8474198" cy="646813"/>
          </a:xfrm>
        </p:spPr>
        <p:txBody>
          <a:bodyPr/>
          <a:lstStyle/>
          <a:p>
            <a:r>
              <a:rPr lang="en-US" sz="3200" dirty="0" smtClean="0">
                <a:solidFill>
                  <a:srgbClr val="008000"/>
                </a:solidFill>
                <a:latin typeface="Cambria" pitchFamily="18" charset="0"/>
              </a:rPr>
              <a:t>Where the Rubber Meets the Road - Senate</a:t>
            </a:r>
            <a:endParaRPr lang="en-US" sz="3200" dirty="0">
              <a:solidFill>
                <a:srgbClr val="008000"/>
              </a:solidFill>
              <a:latin typeface="Cambria" pitchFamily="18" charset="0"/>
            </a:endParaRPr>
          </a:p>
        </p:txBody>
      </p:sp>
      <p:pic>
        <p:nvPicPr>
          <p:cNvPr id="8" name="Content Placeholder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563556" y="6330765"/>
            <a:ext cx="1469645" cy="527235"/>
          </a:xfrm>
          <a:prstGeom prst="rect">
            <a:avLst/>
          </a:prstGeom>
        </p:spPr>
      </p:pic>
      <p:graphicFrame>
        <p:nvGraphicFramePr>
          <p:cNvPr id="12" name="Chart 11"/>
          <p:cNvGraphicFramePr/>
          <p:nvPr>
            <p:extLst>
              <p:ext uri="{D42A27DB-BD31-4B8C-83A1-F6EECF244321}">
                <p14:modId xmlns:p14="http://schemas.microsoft.com/office/powerpoint/2010/main" val="2746497331"/>
              </p:ext>
            </p:extLst>
          </p:nvPr>
        </p:nvGraphicFramePr>
        <p:xfrm>
          <a:off x="1316181" y="951936"/>
          <a:ext cx="6601691" cy="452157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37957157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John Deere">
      <a:dk1>
        <a:sysClr val="windowText" lastClr="000000"/>
      </a:dk1>
      <a:lt1>
        <a:sysClr val="window" lastClr="FFFFFF"/>
      </a:lt1>
      <a:dk2>
        <a:srgbClr val="367C2B"/>
      </a:dk2>
      <a:lt2>
        <a:srgbClr val="FFDE00"/>
      </a:lt2>
      <a:accent1>
        <a:srgbClr val="367C2B"/>
      </a:accent1>
      <a:accent2>
        <a:srgbClr val="FFDE00"/>
      </a:accent2>
      <a:accent3>
        <a:srgbClr val="333333"/>
      </a:accent3>
      <a:accent4>
        <a:srgbClr val="86B080"/>
      </a:accent4>
      <a:accent5>
        <a:srgbClr val="FFF173"/>
      </a:accent5>
      <a:accent6>
        <a:srgbClr val="CCCCCC"/>
      </a:accent6>
      <a:hlink>
        <a:srgbClr val="367C2B"/>
      </a:hlink>
      <a:folHlink>
        <a:srgbClr val="666666"/>
      </a:folHlink>
    </a:clrScheme>
    <a:fontScheme name="John Deere">
      <a:majorFont>
        <a:latin typeface="Verdana"/>
        <a:ea typeface=""/>
        <a:cs typeface=""/>
      </a:majorFont>
      <a:minorFont>
        <a:latin typeface="Verdan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tx2"/>
        </a:solidFill>
        <a:ln>
          <a:noFill/>
        </a:ln>
        <a:effectLst/>
      </a:spPr>
      <a:bodyPr lIns="0" tIns="0" rIns="0" bIns="0" rtlCol="0" anchor="ctr"/>
      <a:lstStyle>
        <a:defPPr algn="ctr">
          <a:defRPr sz="1400" dirty="0" err="1" smtClean="0">
            <a:latin typeface="Verdana"/>
            <a:cs typeface="Verdana"/>
          </a:defRPr>
        </a:defPPr>
      </a:lstStyle>
      <a:style>
        <a:lnRef idx="1">
          <a:schemeClr val="accent1"/>
        </a:lnRef>
        <a:fillRef idx="3">
          <a:schemeClr val="accent1"/>
        </a:fillRef>
        <a:effectRef idx="2">
          <a:schemeClr val="accent1"/>
        </a:effectRef>
        <a:fontRef idx="minor">
          <a:schemeClr val="lt1"/>
        </a:fontRef>
      </a:style>
    </a:spDef>
    <a:lnDef>
      <a:spPr>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oAutofit/>
      </a:bodyPr>
      <a:lstStyle>
        <a:defPPr>
          <a:defRPr sz="1400" dirty="0" err="1" smtClean="0">
            <a:latin typeface="Verdana"/>
            <a:cs typeface="Verdana"/>
          </a:defRPr>
        </a:defPPr>
      </a:lstStyle>
    </a:tx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documentManagement>
    <Content_x0020_Type xmlns="b9d7cf93-8c50-4cef-87c1-8a3cd8069940" xsi:nil="true"/>
    <Content xmlns="b9d7cf93-8c50-4cef-87c1-8a3cd8069940" xsi:nil="true"/>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C4019D767CEC5C479FD047688F80F1B6" ma:contentTypeVersion="4" ma:contentTypeDescription="Create a new document." ma:contentTypeScope="" ma:versionID="8b9be416d11e1bb2cede67950d096f80">
  <xsd:schema xmlns:xsd="http://www.w3.org/2001/XMLSchema" xmlns:p="http://schemas.microsoft.com/office/2006/metadata/properties" xmlns:ns2="b9d7cf93-8c50-4cef-87c1-8a3cd8069940" targetNamespace="http://schemas.microsoft.com/office/2006/metadata/properties" ma:root="true" ma:fieldsID="60d453d8bf208a7d160c27e685bc6bbe" ns2:_="">
    <xsd:import namespace="b9d7cf93-8c50-4cef-87c1-8a3cd8069940"/>
    <xsd:element name="properties">
      <xsd:complexType>
        <xsd:sequence>
          <xsd:element name="documentManagement">
            <xsd:complexType>
              <xsd:all>
                <xsd:element ref="ns2:Content" minOccurs="0"/>
                <xsd:element ref="ns2:Content_x0020_Type" minOccurs="0"/>
              </xsd:all>
            </xsd:complexType>
          </xsd:element>
        </xsd:sequence>
      </xsd:complexType>
    </xsd:element>
  </xsd:schema>
  <xsd:schema xmlns:xsd="http://www.w3.org/2001/XMLSchema" xmlns:dms="http://schemas.microsoft.com/office/2006/documentManagement/types" targetNamespace="b9d7cf93-8c50-4cef-87c1-8a3cd8069940" elementFormDefault="qualified">
    <xsd:import namespace="http://schemas.microsoft.com/office/2006/documentManagement/types"/>
    <xsd:element name="Content" ma:index="8" nillable="true" ma:displayName="Content" ma:internalName="Content">
      <xsd:simpleType>
        <xsd:restriction base="dms:Text">
          <xsd:maxLength value="255"/>
        </xsd:restriction>
      </xsd:simpleType>
    </xsd:element>
    <xsd:element name="Content_x0020_Type" ma:index="9" nillable="true" ma:displayName="Content Type" ma:internalName="Content_x0020_Type">
      <xsd:simpleType>
        <xsd:restriction base="dms:Text">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Props1.xml><?xml version="1.0" encoding="utf-8"?>
<ds:datastoreItem xmlns:ds="http://schemas.openxmlformats.org/officeDocument/2006/customXml" ds:itemID="{941F49FA-9B44-486D-B7C9-7B6EC853A81F}">
  <ds:schemaRefs>
    <ds:schemaRef ds:uri="http://purl.org/dc/terms/"/>
    <ds:schemaRef ds:uri="http://purl.org/dc/elements/1.1/"/>
    <ds:schemaRef ds:uri="b9d7cf93-8c50-4cef-87c1-8a3cd8069940"/>
    <ds:schemaRef ds:uri="http://schemas.microsoft.com/office/2006/documentManagement/types"/>
    <ds:schemaRef ds:uri="http://purl.org/dc/dcmitype/"/>
    <ds:schemaRef ds:uri="http://schemas.openxmlformats.org/package/2006/metadata/core-properties"/>
    <ds:schemaRef ds:uri="http://schemas.microsoft.com/office/2006/metadata/properties"/>
    <ds:schemaRef ds:uri="http://www.w3.org/XML/1998/namespace"/>
  </ds:schemaRefs>
</ds:datastoreItem>
</file>

<file path=customXml/itemProps2.xml><?xml version="1.0" encoding="utf-8"?>
<ds:datastoreItem xmlns:ds="http://schemas.openxmlformats.org/officeDocument/2006/customXml" ds:itemID="{7D3E4013-ADF6-4556-A483-96D178542BDF}">
  <ds:schemaRefs>
    <ds:schemaRef ds:uri="http://schemas.microsoft.com/sharepoint/v3/contenttype/forms"/>
  </ds:schemaRefs>
</ds:datastoreItem>
</file>

<file path=customXml/itemProps3.xml><?xml version="1.0" encoding="utf-8"?>
<ds:datastoreItem xmlns:ds="http://schemas.openxmlformats.org/officeDocument/2006/customXml" ds:itemID="{383028EA-E4C7-401A-8F1A-D53A4E1AF0C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b9d7cf93-8c50-4cef-87c1-8a3cd8069940"/>
    <ds:schemaRef ds:uri="http://schemas.microsoft.com/office/2006/documentManagement/typ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docProps/app.xml><?xml version="1.0" encoding="utf-8"?>
<Properties xmlns="http://schemas.openxmlformats.org/officeDocument/2006/extended-properties" xmlns:vt="http://schemas.openxmlformats.org/officeDocument/2006/docPropsVTypes">
  <TotalTime>5849</TotalTime>
  <Words>665</Words>
  <Application>Microsoft Office PowerPoint</Application>
  <PresentationFormat>On-screen Show (4:3)</PresentationFormat>
  <Paragraphs>113</Paragraphs>
  <Slides>16</Slides>
  <Notes>16</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16</vt:i4>
      </vt:variant>
    </vt:vector>
  </HeadingPairs>
  <TitlesOfParts>
    <vt:vector size="22" baseType="lpstr">
      <vt:lpstr>Arial</vt:lpstr>
      <vt:lpstr>Calibri</vt:lpstr>
      <vt:lpstr>Cambria</vt:lpstr>
      <vt:lpstr>Verdana</vt:lpstr>
      <vt:lpstr>Office Theme</vt:lpstr>
      <vt:lpstr>1_Office Theme</vt:lpstr>
      <vt:lpstr>Washington Update AFBIS Crop Conference June 2015    </vt:lpstr>
      <vt:lpstr>PowerPoint Presentation</vt:lpstr>
      <vt:lpstr>PowerPoint Presentation</vt:lpstr>
      <vt:lpstr>Friends and Foes</vt:lpstr>
      <vt:lpstr>Friends and Foes</vt:lpstr>
      <vt:lpstr>Friends and Foes</vt:lpstr>
      <vt:lpstr>Friends and Foes</vt:lpstr>
      <vt:lpstr>Friends and Foes</vt:lpstr>
      <vt:lpstr>Where the Rubber Meets the Road - Senate</vt:lpstr>
      <vt:lpstr>Where the Rubber Meets the Road - Senate</vt:lpstr>
      <vt:lpstr>Where the Rubber Meets the Road - House</vt:lpstr>
      <vt:lpstr>Where the Rubber Meets the Road - House</vt:lpstr>
      <vt:lpstr>Impact on Advocacy</vt:lpstr>
      <vt:lpstr>Impact on Advocacy</vt:lpstr>
      <vt:lpstr>Impact on Advocacy</vt:lpstr>
      <vt:lpstr>PowerPoint Presentation</vt:lpstr>
    </vt:vector>
  </TitlesOfParts>
  <Company>Interbrand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NCGA PPAT Dec 2012</dc:title>
  <dc:creator>Christy Seyfert</dc:creator>
  <cp:lastModifiedBy>Kerry  Lynch</cp:lastModifiedBy>
  <cp:revision>393</cp:revision>
  <cp:lastPrinted>2015-06-10T16:55:46Z</cp:lastPrinted>
  <dcterms:created xsi:type="dcterms:W3CDTF">2010-02-01T19:07:11Z</dcterms:created>
  <dcterms:modified xsi:type="dcterms:W3CDTF">2015-06-30T14:53:09Z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0x010100C4019D767CEC5C479FD047688F80F1B6</vt:lpwstr>
  </property>
</Properties>
</file>